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33"/>
  </p:notesMasterIdLst>
  <p:sldIdLst>
    <p:sldId id="256" r:id="rId5"/>
    <p:sldId id="257" r:id="rId6"/>
    <p:sldId id="281" r:id="rId7"/>
    <p:sldId id="277" r:id="rId8"/>
    <p:sldId id="278" r:id="rId9"/>
    <p:sldId id="279" r:id="rId10"/>
    <p:sldId id="280" r:id="rId11"/>
    <p:sldId id="270" r:id="rId12"/>
    <p:sldId id="267" r:id="rId13"/>
    <p:sldId id="282" r:id="rId14"/>
    <p:sldId id="283" r:id="rId15"/>
    <p:sldId id="284" r:id="rId16"/>
    <p:sldId id="260" r:id="rId17"/>
    <p:sldId id="259" r:id="rId18"/>
    <p:sldId id="269" r:id="rId19"/>
    <p:sldId id="264" r:id="rId20"/>
    <p:sldId id="265" r:id="rId21"/>
    <p:sldId id="262" r:id="rId22"/>
    <p:sldId id="261" r:id="rId23"/>
    <p:sldId id="263" r:id="rId24"/>
    <p:sldId id="271" r:id="rId25"/>
    <p:sldId id="272" r:id="rId26"/>
    <p:sldId id="273" r:id="rId27"/>
    <p:sldId id="274" r:id="rId28"/>
    <p:sldId id="275" r:id="rId29"/>
    <p:sldId id="276" r:id="rId30"/>
    <p:sldId id="268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4" algn="l" defTabSz="457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7" algn="l" defTabSz="457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1" algn="l" defTabSz="457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5" algn="l" defTabSz="457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8" algn="l" defTabSz="457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2" algn="l" defTabSz="457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6" algn="l" defTabSz="457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9" algn="l" defTabSz="457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9" autoAdjust="0"/>
    <p:restoredTop sz="98201" autoAdjust="0"/>
  </p:normalViewPr>
  <p:slideViewPr>
    <p:cSldViewPr snapToGrid="0" snapToObjects="1">
      <p:cViewPr>
        <p:scale>
          <a:sx n="100" d="100"/>
          <a:sy n="100" d="100"/>
        </p:scale>
        <p:origin x="-6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DFCE-0B24-EE4F-A426-D2ABFA3D0254}" type="datetimeFigureOut">
              <a:rPr lang="it-IT" smtClean="0"/>
              <a:t>06/09/13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B1342-C600-934D-A00D-93A12D8033B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23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78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1pPr>
    <a:lvl2pPr marL="99578" algn="l" defTabSz="99578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2pPr>
    <a:lvl3pPr marL="199156" algn="l" defTabSz="99578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3pPr>
    <a:lvl4pPr marL="298734" algn="l" defTabSz="99578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4pPr>
    <a:lvl5pPr marL="398313" algn="l" defTabSz="99578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5pPr>
    <a:lvl6pPr marL="497891" algn="l" defTabSz="99578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597469" algn="l" defTabSz="99578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697047" algn="l" defTabSz="99578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796625" algn="l" defTabSz="99578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B1342-C600-934D-A00D-93A12D8033B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4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08" tIns="0" rIns="45708" bIns="0" rtlCol="0" anchor="b" anchorCtr="0">
            <a:noAutofit/>
          </a:bodyPr>
          <a:lstStyle>
            <a:lvl1pPr algn="l" defTabSz="914167" rtl="0" eaLnBrk="1" latinLnBrk="0" hangingPunct="1">
              <a:lnSpc>
                <a:spcPts val="4999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3"/>
            <a:ext cx="6477000" cy="1174088"/>
          </a:xfrm>
        </p:spPr>
        <p:txBody>
          <a:bodyPr vert="horz" lIns="91417" tIns="0" rIns="45708" bIns="0" rtlCol="0">
            <a:normAutofit/>
          </a:bodyPr>
          <a:lstStyle>
            <a:lvl1pPr marL="0" indent="0" algn="l" defTabSz="914167" rtl="0" eaLnBrk="1" latinLnBrk="0" hangingPunct="1">
              <a:lnSpc>
                <a:spcPts val="2599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17" tIns="45708" rIns="91417" bIns="45708" rtlCol="0" anchor="ctr"/>
          <a:lstStyle>
            <a:lvl1pPr marL="0" algn="l" defTabSz="914167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17" tIns="45708" rIns="91417" bIns="45708" rtlCol="0" anchor="ctr"/>
          <a:lstStyle>
            <a:lvl1pPr marL="0" algn="l" defTabSz="914167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17" tIns="45708" rIns="91417" bIns="45708" rtlCol="0" anchor="ctr"/>
          <a:lstStyle>
            <a:lvl1pPr marL="0" algn="r" defTabSz="914167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180" indent="-344400">
              <a:tabLst/>
              <a:defRPr sz="1800"/>
            </a:lvl6pPr>
            <a:lvl7pPr marL="2290180" indent="-344400">
              <a:tabLst/>
              <a:defRPr sz="1800"/>
            </a:lvl7pPr>
            <a:lvl8pPr marL="2290180" indent="-344400">
              <a:tabLst/>
              <a:defRPr sz="1800"/>
            </a:lvl8pPr>
            <a:lvl9pPr marL="2290180" indent="-344400">
              <a:tabLst/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180" indent="-344400">
              <a:defRPr sz="1800"/>
            </a:lvl6pPr>
            <a:lvl7pPr marL="2290180" indent="-344400">
              <a:defRPr sz="1800"/>
            </a:lvl7pPr>
            <a:lvl8pPr marL="2290180" indent="-344400">
              <a:defRPr sz="1800"/>
            </a:lvl8pPr>
            <a:lvl9pPr marL="2290180" indent="-34440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180" indent="-344400">
              <a:defRPr sz="1800"/>
            </a:lvl6pPr>
            <a:lvl7pPr marL="2290180" indent="-344400">
              <a:defRPr sz="1800"/>
            </a:lvl7pPr>
            <a:lvl8pPr marL="2290180" indent="-344400">
              <a:defRPr sz="1800"/>
            </a:lvl8pPr>
            <a:lvl9pPr marL="2290180" indent="-34440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180" indent="-344400">
              <a:defRPr sz="1800"/>
            </a:lvl6pPr>
            <a:lvl7pPr marL="2290180" indent="-344400">
              <a:defRPr sz="1800"/>
            </a:lvl7pPr>
            <a:lvl8pPr marL="2290180" indent="-344400">
              <a:defRPr sz="1800"/>
            </a:lvl8pPr>
            <a:lvl9pPr marL="2290180" indent="-34440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180" indent="-344400">
              <a:defRPr sz="1800"/>
            </a:lvl6pPr>
            <a:lvl7pPr marL="2290180" indent="-344400">
              <a:defRPr sz="1800"/>
            </a:lvl7pPr>
            <a:lvl8pPr marL="2290180" indent="-344400">
              <a:defRPr sz="1800"/>
            </a:lvl8pPr>
            <a:lvl9pPr marL="2290180" indent="-34440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180" indent="-344400">
              <a:defRPr sz="1800"/>
            </a:lvl6pPr>
            <a:lvl7pPr marL="2290180" indent="-344400">
              <a:defRPr sz="1800"/>
            </a:lvl7pPr>
            <a:lvl8pPr marL="2290180" indent="-344400">
              <a:defRPr sz="1800"/>
            </a:lvl8pPr>
            <a:lvl9pPr marL="2290180" indent="-34440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180" indent="-344400">
              <a:defRPr sz="1800"/>
            </a:lvl6pPr>
            <a:lvl7pPr marL="2290180" indent="-344400">
              <a:defRPr sz="1800"/>
            </a:lvl7pPr>
            <a:lvl8pPr marL="2290180" indent="-344400">
              <a:defRPr sz="1800"/>
            </a:lvl8pPr>
            <a:lvl9pPr marL="2290180" indent="-34440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690048"/>
            <a:ext cx="3563937" cy="1162050"/>
          </a:xfrm>
        </p:spPr>
        <p:txBody>
          <a:bodyPr tIns="0" bIns="0" anchor="b"/>
          <a:lstStyle>
            <a:lvl1pPr algn="l">
              <a:lnSpc>
                <a:spcPts val="4599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9" y="368491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180" indent="-344400">
              <a:defRPr sz="2000"/>
            </a:lvl7pPr>
            <a:lvl8pPr marL="2290180" indent="-344400">
              <a:defRPr sz="2000"/>
            </a:lvl8pPr>
            <a:lvl9pPr marL="2290180" indent="-344400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866031"/>
            <a:ext cx="3563937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084" indent="0">
              <a:buNone/>
              <a:defRPr sz="1200"/>
            </a:lvl2pPr>
            <a:lvl3pPr marL="914167" indent="0">
              <a:buNone/>
              <a:defRPr sz="1000"/>
            </a:lvl3pPr>
            <a:lvl4pPr marL="1371251" indent="0">
              <a:buNone/>
              <a:defRPr sz="900"/>
            </a:lvl4pPr>
            <a:lvl5pPr marL="1828335" indent="0">
              <a:buNone/>
              <a:defRPr sz="900"/>
            </a:lvl5pPr>
            <a:lvl6pPr marL="2285418" indent="0">
              <a:buNone/>
              <a:defRPr sz="900"/>
            </a:lvl6pPr>
            <a:lvl7pPr marL="2742502" indent="0">
              <a:buNone/>
              <a:defRPr sz="900"/>
            </a:lvl7pPr>
            <a:lvl8pPr marL="3199586" indent="0">
              <a:buNone/>
              <a:defRPr sz="900"/>
            </a:lvl8pPr>
            <a:lvl9pPr marL="365666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5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599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3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084" indent="0">
              <a:buNone/>
              <a:defRPr sz="1200"/>
            </a:lvl2pPr>
            <a:lvl3pPr marL="914167" indent="0">
              <a:buNone/>
              <a:defRPr sz="1000"/>
            </a:lvl3pPr>
            <a:lvl4pPr marL="1371251" indent="0">
              <a:buNone/>
              <a:defRPr sz="900"/>
            </a:lvl4pPr>
            <a:lvl5pPr marL="1828335" indent="0">
              <a:buNone/>
              <a:defRPr sz="900"/>
            </a:lvl5pPr>
            <a:lvl6pPr marL="2285418" indent="0">
              <a:buNone/>
              <a:defRPr sz="900"/>
            </a:lvl6pPr>
            <a:lvl7pPr marL="2742502" indent="0">
              <a:buNone/>
              <a:defRPr sz="900"/>
            </a:lvl7pPr>
            <a:lvl8pPr marL="3199586" indent="0">
              <a:buNone/>
              <a:defRPr sz="900"/>
            </a:lvl8pPr>
            <a:lvl9pPr marL="365666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1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8" y="3682580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7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0" y="403038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5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599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3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084" indent="0">
              <a:buNone/>
              <a:defRPr sz="1200"/>
            </a:lvl2pPr>
            <a:lvl3pPr marL="914167" indent="0">
              <a:buNone/>
              <a:defRPr sz="1000"/>
            </a:lvl3pPr>
            <a:lvl4pPr marL="1371251" indent="0">
              <a:buNone/>
              <a:defRPr sz="900"/>
            </a:lvl4pPr>
            <a:lvl5pPr marL="1828335" indent="0">
              <a:buNone/>
              <a:defRPr sz="900"/>
            </a:lvl5pPr>
            <a:lvl6pPr marL="2285418" indent="0">
              <a:buNone/>
              <a:defRPr sz="900"/>
            </a:lvl6pPr>
            <a:lvl7pPr marL="2742502" indent="0">
              <a:buNone/>
              <a:defRPr sz="900"/>
            </a:lvl7pPr>
            <a:lvl8pPr marL="3199586" indent="0">
              <a:buNone/>
              <a:defRPr sz="900"/>
            </a:lvl8pPr>
            <a:lvl9pPr marL="365666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599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379101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084" indent="0">
              <a:buNone/>
              <a:defRPr sz="1200"/>
            </a:lvl2pPr>
            <a:lvl3pPr marL="914167" indent="0">
              <a:buNone/>
              <a:defRPr sz="1000"/>
            </a:lvl3pPr>
            <a:lvl4pPr marL="1371251" indent="0">
              <a:buNone/>
              <a:defRPr sz="900"/>
            </a:lvl4pPr>
            <a:lvl5pPr marL="1828335" indent="0">
              <a:buNone/>
              <a:defRPr sz="900"/>
            </a:lvl5pPr>
            <a:lvl6pPr marL="2285418" indent="0">
              <a:buNone/>
              <a:defRPr sz="900"/>
            </a:lvl6pPr>
            <a:lvl7pPr marL="2742502" indent="0">
              <a:buNone/>
              <a:defRPr sz="900"/>
            </a:lvl7pPr>
            <a:lvl8pPr marL="3199586" indent="0">
              <a:buNone/>
              <a:defRPr sz="900"/>
            </a:lvl8pPr>
            <a:lvl9pPr marL="365666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599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3" y="304999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7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084" indent="0">
              <a:buNone/>
              <a:defRPr sz="1200"/>
            </a:lvl2pPr>
            <a:lvl3pPr marL="914167" indent="0">
              <a:buNone/>
              <a:defRPr sz="1000"/>
            </a:lvl3pPr>
            <a:lvl4pPr marL="1371251" indent="0">
              <a:buNone/>
              <a:defRPr sz="900"/>
            </a:lvl4pPr>
            <a:lvl5pPr marL="1828335" indent="0">
              <a:buNone/>
              <a:defRPr sz="900"/>
            </a:lvl5pPr>
            <a:lvl6pPr marL="2285418" indent="0">
              <a:buNone/>
              <a:defRPr sz="900"/>
            </a:lvl6pPr>
            <a:lvl7pPr marL="2742502" indent="0">
              <a:buNone/>
              <a:defRPr sz="900"/>
            </a:lvl7pPr>
            <a:lvl8pPr marL="3199586" indent="0">
              <a:buNone/>
              <a:defRPr sz="900"/>
            </a:lvl8pPr>
            <a:lvl9pPr marL="365666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3" y="450852"/>
            <a:ext cx="846083" cy="5357812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2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filig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6" y="3200400"/>
            <a:ext cx="8021781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6"/>
            <a:ext cx="4724400" cy="1209964"/>
          </a:xfrm>
        </p:spPr>
        <p:txBody>
          <a:bodyPr lIns="45708" tIns="0" rIns="45708" bIns="0" anchor="b" anchorCtr="0">
            <a:noAutofit/>
          </a:bodyPr>
          <a:lstStyle>
            <a:lvl1pPr algn="l">
              <a:lnSpc>
                <a:spcPts val="4999"/>
              </a:lnSpc>
              <a:defRPr sz="460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17" tIns="0" rIns="45708" bIns="0">
            <a:normAutofit/>
          </a:bodyPr>
          <a:lstStyle>
            <a:lvl1pPr marL="0" indent="0" algn="l">
              <a:lnSpc>
                <a:spcPts val="2599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3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1"/>
            <a:ext cx="7772400" cy="1362075"/>
          </a:xfrm>
        </p:spPr>
        <p:txBody>
          <a:bodyPr vert="horz" lIns="45708" tIns="0" rIns="45708" bIns="0" rtlCol="0" anchor="b" anchorCtr="0">
            <a:noAutofit/>
          </a:bodyPr>
          <a:lstStyle>
            <a:lvl1pPr algn="l" defTabSz="914167" rtl="0" eaLnBrk="1" latinLnBrk="0" hangingPunct="1">
              <a:lnSpc>
                <a:spcPts val="4999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17" tIns="0" rIns="45708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167" rtl="0" eaLnBrk="1" latinLnBrk="0" hangingPunct="1">
              <a:spcBef>
                <a:spcPts val="1999"/>
              </a:spcBef>
              <a:buSzPct val="90000"/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filig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4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08" tIns="0" rIns="45708" bIns="0" anchor="b" anchorCtr="0"/>
          <a:lstStyle>
            <a:lvl1pPr algn="l">
              <a:lnSpc>
                <a:spcPts val="4999"/>
              </a:lnSpc>
              <a:defRPr sz="4600" b="1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9"/>
            <a:ext cx="5334000" cy="983087"/>
          </a:xfrm>
        </p:spPr>
        <p:txBody>
          <a:bodyPr tIns="0" rIns="45708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0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599"/>
              </a:lnSpc>
              <a:defRPr sz="4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4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632633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8" y="5230907"/>
            <a:ext cx="5532957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084" indent="0">
              <a:buNone/>
              <a:defRPr sz="1200"/>
            </a:lvl2pPr>
            <a:lvl3pPr marL="914167" indent="0">
              <a:buNone/>
              <a:defRPr sz="1000"/>
            </a:lvl3pPr>
            <a:lvl4pPr marL="1371251" indent="0">
              <a:buNone/>
              <a:defRPr sz="900"/>
            </a:lvl4pPr>
            <a:lvl5pPr marL="1828335" indent="0">
              <a:buNone/>
              <a:defRPr sz="900"/>
            </a:lvl5pPr>
            <a:lvl6pPr marL="2285418" indent="0">
              <a:buNone/>
              <a:defRPr sz="900"/>
            </a:lvl6pPr>
            <a:lvl7pPr marL="2742502" indent="0">
              <a:buNone/>
              <a:defRPr sz="900"/>
            </a:lvl7pPr>
            <a:lvl8pPr marL="3199586" indent="0">
              <a:buNone/>
              <a:defRPr sz="900"/>
            </a:lvl8pPr>
            <a:lvl9pPr marL="365666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180" indent="-344400">
              <a:defRPr sz="1800"/>
            </a:lvl6pPr>
            <a:lvl7pPr marL="2290180" indent="-344400">
              <a:defRPr sz="1800"/>
            </a:lvl7pPr>
            <a:lvl8pPr marL="2290180" indent="-344400">
              <a:defRPr sz="1800"/>
            </a:lvl8pPr>
            <a:lvl9pPr marL="2290180" indent="-34440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180" indent="-344400">
              <a:defRPr sz="1800"/>
            </a:lvl6pPr>
            <a:lvl7pPr marL="2290180" indent="-344400">
              <a:defRPr sz="1800"/>
            </a:lvl7pPr>
            <a:lvl8pPr marL="2290180" indent="-344400">
              <a:defRPr sz="1800"/>
            </a:lvl8pPr>
            <a:lvl9pPr marL="2290180" indent="-34440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7" y="1419367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084" indent="0">
              <a:buNone/>
              <a:defRPr sz="2000" b="1"/>
            </a:lvl2pPr>
            <a:lvl3pPr marL="914167" indent="0">
              <a:buNone/>
              <a:defRPr sz="1800" b="1"/>
            </a:lvl3pPr>
            <a:lvl4pPr marL="1371251" indent="0">
              <a:buNone/>
              <a:defRPr sz="1600" b="1"/>
            </a:lvl4pPr>
            <a:lvl5pPr marL="1828335" indent="0">
              <a:buNone/>
              <a:defRPr sz="1600" b="1"/>
            </a:lvl5pPr>
            <a:lvl6pPr marL="2285418" indent="0">
              <a:buNone/>
              <a:defRPr sz="1600" b="1"/>
            </a:lvl6pPr>
            <a:lvl7pPr marL="2742502" indent="0">
              <a:buNone/>
              <a:defRPr sz="1600" b="1"/>
            </a:lvl7pPr>
            <a:lvl8pPr marL="3199586" indent="0">
              <a:buNone/>
              <a:defRPr sz="1600" b="1"/>
            </a:lvl8pPr>
            <a:lvl9pPr marL="365666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180" indent="-344400">
              <a:defRPr sz="1600"/>
            </a:lvl6pPr>
            <a:lvl7pPr marL="2290180" indent="-344400">
              <a:defRPr sz="1600"/>
            </a:lvl7pPr>
            <a:lvl8pPr marL="2290180" indent="-344400">
              <a:defRPr sz="1600"/>
            </a:lvl8pPr>
            <a:lvl9pPr marL="2290180" indent="-34440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7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084" indent="0">
              <a:buNone/>
              <a:defRPr sz="2000" b="1"/>
            </a:lvl2pPr>
            <a:lvl3pPr marL="914167" indent="0">
              <a:buNone/>
              <a:defRPr sz="1800" b="1"/>
            </a:lvl3pPr>
            <a:lvl4pPr marL="1371251" indent="0">
              <a:buNone/>
              <a:defRPr sz="1600" b="1"/>
            </a:lvl4pPr>
            <a:lvl5pPr marL="1828335" indent="0">
              <a:buNone/>
              <a:defRPr sz="1600" b="1"/>
            </a:lvl5pPr>
            <a:lvl6pPr marL="2285418" indent="0">
              <a:buNone/>
              <a:defRPr sz="1600" b="1"/>
            </a:lvl6pPr>
            <a:lvl7pPr marL="2742502" indent="0">
              <a:buNone/>
              <a:defRPr sz="1600" b="1"/>
            </a:lvl7pPr>
            <a:lvl8pPr marL="3199586" indent="0">
              <a:buNone/>
              <a:defRPr sz="1600" b="1"/>
            </a:lvl8pPr>
            <a:lvl9pPr marL="365666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5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180" indent="-344400">
              <a:defRPr sz="1600"/>
            </a:lvl6pPr>
            <a:lvl7pPr marL="2290180" indent="-344400">
              <a:defRPr sz="1600"/>
            </a:lvl7pPr>
            <a:lvl8pPr marL="2290180" indent="-344400">
              <a:defRPr sz="1600"/>
            </a:lvl8pPr>
            <a:lvl9pPr marL="2290180" indent="-34440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1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1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9" y="6314462"/>
            <a:ext cx="1295400" cy="265089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8C2560D-EC28-3B41-86E8-18F1CE0113B4}" type="datetimeFigureOut">
              <a:rPr lang="en-US" smtClean="0"/>
              <a:t>06/09/13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9" y="6305797"/>
            <a:ext cx="3717967" cy="259278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066355A-084C-D24E-9AD2-7E4FC41EA627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  <p:sldLayoutId id="2147493482" r:id="rId15"/>
    <p:sldLayoutId id="2147493483" r:id="rId16"/>
    <p:sldLayoutId id="2147493484" r:id="rId17"/>
    <p:sldLayoutId id="2147493485" r:id="rId18"/>
    <p:sldLayoutId id="2147493486" r:id="rId19"/>
    <p:sldLayoutId id="2147493487" r:id="rId2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defTabSz="914167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432" indent="-463432" algn="l" defTabSz="914167" rtl="0" eaLnBrk="1" latinLnBrk="0" hangingPunct="1">
        <a:spcBef>
          <a:spcPts val="1999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167" indent="-457084" algn="l" defTabSz="914167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394" indent="-341226" algn="l" defTabSz="914167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19" indent="-341226" algn="l" defTabSz="914167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7845" indent="-341226" algn="l" defTabSz="914167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180" indent="-344400" algn="l" defTabSz="914167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057" indent="-344400" algn="l" defTabSz="914167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69457" indent="-344400" algn="l" defTabSz="914167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2270" indent="-344400" algn="l" defTabSz="914167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4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7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1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5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8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2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6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9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gif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21847"/>
            <a:ext cx="9144000" cy="2790100"/>
          </a:xfrm>
          <a:prstGeom prst="rect">
            <a:avLst/>
          </a:prstGeom>
        </p:spPr>
        <p:txBody>
          <a:bodyPr wrap="square" lIns="19916" tIns="9958" rIns="19916" bIns="9958">
            <a:spAutoFit/>
          </a:bodyPr>
          <a:lstStyle/>
          <a:p>
            <a:pPr algn="ctr"/>
            <a:r>
              <a:rPr lang="it-IT" sz="3600" b="1" u="sng" dirty="0" err="1">
                <a:latin typeface="Courier New"/>
                <a:cs typeface="Courier New"/>
              </a:rPr>
              <a:t>Hydrological</a:t>
            </a:r>
            <a:r>
              <a:rPr lang="it-IT" sz="3600" b="1" u="sng" dirty="0">
                <a:latin typeface="Courier New"/>
                <a:cs typeface="Courier New"/>
              </a:rPr>
              <a:t> </a:t>
            </a:r>
            <a:r>
              <a:rPr lang="it-IT" sz="3600" b="1" u="sng" dirty="0" err="1">
                <a:latin typeface="Courier New"/>
                <a:cs typeface="Courier New"/>
              </a:rPr>
              <a:t>characteristics</a:t>
            </a:r>
            <a:r>
              <a:rPr lang="it-IT" sz="3600" b="1" u="sng" dirty="0">
                <a:latin typeface="Courier New"/>
                <a:cs typeface="Courier New"/>
              </a:rPr>
              <a:t> of </a:t>
            </a:r>
            <a:r>
              <a:rPr lang="it-IT" sz="3600" b="1" u="sng" dirty="0" err="1">
                <a:latin typeface="Courier New"/>
                <a:cs typeface="Courier New"/>
              </a:rPr>
              <a:t>degraded</a:t>
            </a:r>
            <a:r>
              <a:rPr lang="it-IT" sz="3600" b="1" u="sng" dirty="0">
                <a:latin typeface="Courier New"/>
                <a:cs typeface="Courier New"/>
              </a:rPr>
              <a:t> </a:t>
            </a:r>
            <a:r>
              <a:rPr lang="it-IT" sz="3600" b="1" u="sng" dirty="0" err="1">
                <a:latin typeface="Courier New"/>
                <a:cs typeface="Courier New"/>
              </a:rPr>
              <a:t>soils</a:t>
            </a:r>
            <a:r>
              <a:rPr lang="it-IT" sz="3600" b="1" u="sng" dirty="0">
                <a:latin typeface="Courier New"/>
                <a:cs typeface="Courier New"/>
              </a:rPr>
              <a:t> of a </a:t>
            </a:r>
            <a:r>
              <a:rPr lang="it-IT" sz="3600" b="1" u="sng" dirty="0" err="1">
                <a:latin typeface="Courier New"/>
                <a:cs typeface="Courier New"/>
              </a:rPr>
              <a:t>landfill</a:t>
            </a:r>
            <a:r>
              <a:rPr lang="it-IT" sz="3600" b="1" u="sng" dirty="0">
                <a:latin typeface="Courier New"/>
                <a:cs typeface="Courier New"/>
              </a:rPr>
              <a:t> in </a:t>
            </a:r>
            <a:r>
              <a:rPr lang="it-IT" sz="3600" b="1" u="sng" dirty="0" err="1">
                <a:latin typeface="Courier New"/>
                <a:cs typeface="Courier New"/>
              </a:rPr>
              <a:t>Northern</a:t>
            </a:r>
            <a:r>
              <a:rPr lang="it-IT" sz="3600" b="1" u="sng" dirty="0">
                <a:latin typeface="Courier New"/>
                <a:cs typeface="Courier New"/>
              </a:rPr>
              <a:t> </a:t>
            </a:r>
            <a:r>
              <a:rPr lang="it-IT" sz="3600" b="1" u="sng" dirty="0" err="1">
                <a:latin typeface="Courier New"/>
                <a:cs typeface="Courier New"/>
              </a:rPr>
              <a:t>Italy</a:t>
            </a:r>
            <a:r>
              <a:rPr lang="it-IT" sz="3600" b="1" u="sng" dirty="0">
                <a:latin typeface="Courier New"/>
                <a:cs typeface="Courier New"/>
              </a:rPr>
              <a:t>: a </a:t>
            </a:r>
            <a:r>
              <a:rPr lang="it-IT" sz="3600" b="1" u="sng" dirty="0" err="1">
                <a:latin typeface="Courier New"/>
                <a:cs typeface="Courier New"/>
              </a:rPr>
              <a:t>comparison</a:t>
            </a:r>
            <a:r>
              <a:rPr lang="it-IT" sz="3600" b="1" u="sng" dirty="0">
                <a:latin typeface="Courier New"/>
                <a:cs typeface="Courier New"/>
              </a:rPr>
              <a:t> </a:t>
            </a:r>
            <a:r>
              <a:rPr lang="it-IT" sz="3600" b="1" u="sng" dirty="0" err="1" smtClean="0">
                <a:latin typeface="Courier New"/>
                <a:cs typeface="Courier New"/>
              </a:rPr>
              <a:t>between</a:t>
            </a:r>
            <a:r>
              <a:rPr lang="it-IT" sz="3600" b="1" u="sng" dirty="0" smtClean="0">
                <a:latin typeface="Courier New"/>
                <a:cs typeface="Courier New"/>
              </a:rPr>
              <a:t> </a:t>
            </a:r>
            <a:r>
              <a:rPr lang="it-IT" sz="3600" b="1" u="sng" dirty="0" err="1" smtClean="0">
                <a:latin typeface="Courier New"/>
                <a:cs typeface="Courier New"/>
              </a:rPr>
              <a:t>instrumental</a:t>
            </a:r>
            <a:r>
              <a:rPr lang="it-IT" sz="3600" b="1" u="sng" dirty="0" smtClean="0">
                <a:latin typeface="Courier New"/>
                <a:cs typeface="Courier New"/>
              </a:rPr>
              <a:t> data and </a:t>
            </a:r>
            <a:r>
              <a:rPr lang="it-IT" sz="3600" b="1" u="sng" dirty="0" err="1" smtClean="0">
                <a:latin typeface="Courier New"/>
                <a:cs typeface="Courier New"/>
              </a:rPr>
              <a:t>predictive</a:t>
            </a:r>
            <a:r>
              <a:rPr lang="it-IT" sz="3600" b="1" u="sng" dirty="0" smtClean="0">
                <a:latin typeface="Courier New"/>
                <a:cs typeface="Courier New"/>
              </a:rPr>
              <a:t> </a:t>
            </a:r>
            <a:r>
              <a:rPr lang="it-IT" sz="3600" b="1" u="sng" dirty="0" err="1">
                <a:latin typeface="Courier New"/>
                <a:cs typeface="Courier New"/>
              </a:rPr>
              <a:t>models</a:t>
            </a:r>
            <a:endParaRPr lang="it-IT" sz="3600" b="1" u="sng" dirty="0">
              <a:latin typeface="Courier New"/>
              <a:cs typeface="Courier New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3072940"/>
            <a:ext cx="9143999" cy="1497438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600" b="1" dirty="0">
                <a:latin typeface="Courier New"/>
                <a:cs typeface="Courier New"/>
              </a:rPr>
              <a:t>Manfredi P.</a:t>
            </a:r>
            <a:r>
              <a:rPr lang="it-IT" sz="1600" b="1" baseline="30000" dirty="0">
                <a:latin typeface="Courier New"/>
                <a:cs typeface="Courier New"/>
              </a:rPr>
              <a:t>1</a:t>
            </a:r>
            <a:r>
              <a:rPr lang="it-IT" sz="1600" b="1" dirty="0">
                <a:latin typeface="Courier New"/>
                <a:cs typeface="Courier New"/>
              </a:rPr>
              <a:t>, Cassinari C.</a:t>
            </a:r>
            <a:r>
              <a:rPr lang="it-IT" sz="1600" b="1" baseline="30000" dirty="0">
                <a:latin typeface="Courier New"/>
                <a:cs typeface="Courier New"/>
              </a:rPr>
              <a:t>2</a:t>
            </a:r>
            <a:r>
              <a:rPr lang="it-IT" sz="1600" b="1" dirty="0">
                <a:latin typeface="Courier New"/>
                <a:cs typeface="Courier New"/>
              </a:rPr>
              <a:t>, </a:t>
            </a:r>
            <a:r>
              <a:rPr lang="it-IT" sz="1600" b="1" dirty="0" err="1">
                <a:latin typeface="Courier New"/>
                <a:cs typeface="Courier New"/>
              </a:rPr>
              <a:t>Giupponi</a:t>
            </a:r>
            <a:r>
              <a:rPr lang="it-IT" sz="1600" b="1" dirty="0">
                <a:latin typeface="Courier New"/>
                <a:cs typeface="Courier New"/>
              </a:rPr>
              <a:t> L.</a:t>
            </a:r>
            <a:r>
              <a:rPr lang="it-IT" sz="1600" b="1" baseline="30000" dirty="0">
                <a:latin typeface="Courier New"/>
                <a:cs typeface="Courier New"/>
              </a:rPr>
              <a:t>3</a:t>
            </a:r>
            <a:r>
              <a:rPr lang="it-IT" sz="1600" b="1" dirty="0">
                <a:latin typeface="Courier New"/>
                <a:cs typeface="Courier New"/>
              </a:rPr>
              <a:t>, Trevisan M.</a:t>
            </a:r>
            <a:r>
              <a:rPr lang="it-IT" sz="1600" b="1" baseline="30000" dirty="0">
                <a:latin typeface="Courier New"/>
                <a:cs typeface="Courier New"/>
              </a:rPr>
              <a:t>2</a:t>
            </a:r>
            <a:endParaRPr lang="it-IT" sz="1600" b="1" dirty="0">
              <a:latin typeface="Courier New"/>
              <a:cs typeface="Courier New"/>
            </a:endParaRPr>
          </a:p>
          <a:p>
            <a:pPr algn="ctr"/>
            <a:r>
              <a:rPr lang="it-IT" sz="1600" b="1" baseline="30000" dirty="0">
                <a:latin typeface="Courier New"/>
                <a:cs typeface="Courier New"/>
              </a:rPr>
              <a:t>1</a:t>
            </a:r>
            <a:r>
              <a:rPr lang="it-IT" sz="1600" b="1" dirty="0">
                <a:latin typeface="Courier New"/>
                <a:cs typeface="Courier New"/>
              </a:rPr>
              <a:t> m.c.m. Ecosistemi s.r.l. </a:t>
            </a:r>
          </a:p>
          <a:p>
            <a:pPr algn="ctr"/>
            <a:r>
              <a:rPr lang="it-IT" sz="1600" b="1" baseline="30000" dirty="0">
                <a:latin typeface="Courier New"/>
                <a:cs typeface="Courier New"/>
              </a:rPr>
              <a:t>2</a:t>
            </a:r>
            <a:r>
              <a:rPr lang="it-IT" sz="1600" b="1" dirty="0">
                <a:latin typeface="Courier New"/>
                <a:cs typeface="Courier New"/>
              </a:rPr>
              <a:t> Istituto di Chimica Agraria ed Ambientale, Università Cattolica del Sacro Cuore</a:t>
            </a:r>
          </a:p>
          <a:p>
            <a:pPr algn="ctr"/>
            <a:r>
              <a:rPr lang="it-IT" sz="1600" b="1" baseline="30000" dirty="0">
                <a:latin typeface="Courier New"/>
                <a:cs typeface="Courier New"/>
              </a:rPr>
              <a:t>3</a:t>
            </a:r>
            <a:r>
              <a:rPr lang="it-IT" sz="1600" b="1" dirty="0">
                <a:latin typeface="Courier New"/>
                <a:cs typeface="Courier New"/>
              </a:rPr>
              <a:t>  Istituto di Agronomia, Genetica e Coltivazioni erbacee, Università Cattolica del Sacro Cuore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50895" y="66967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70137" y="5082679"/>
            <a:ext cx="8934588" cy="1452700"/>
            <a:chOff x="70137" y="5082679"/>
            <a:chExt cx="8934588" cy="1452700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3006118" y="5560575"/>
              <a:ext cx="27977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>
                  <a:latin typeface="Courier New"/>
                  <a:cs typeface="Courier New"/>
                </a:rPr>
                <a:t>www.lifeplusecosistemi.eu</a:t>
              </a:r>
              <a:endParaRPr lang="it-IT" sz="1200" dirty="0">
                <a:latin typeface="Courier New"/>
                <a:cs typeface="Courier New"/>
              </a:endParaRPr>
            </a:p>
            <a:p>
              <a:pPr algn="ctr"/>
              <a:r>
                <a:rPr lang="it-IT" sz="1200" dirty="0">
                  <a:latin typeface="Courier New"/>
                  <a:cs typeface="Courier New"/>
                </a:rPr>
                <a:t>LIFE10 ENV/IT/0400NEW LIFE</a:t>
              </a:r>
            </a:p>
            <a:p>
              <a:pPr algn="ctr"/>
              <a:r>
                <a:rPr lang="it-IT" sz="1200" dirty="0" smtClean="0">
                  <a:latin typeface="Courier New"/>
                  <a:cs typeface="Courier New"/>
                </a:rPr>
                <a:t>Total budget 4.025.000 </a:t>
              </a:r>
              <a:r>
                <a:rPr lang="it-IT" sz="1200" dirty="0">
                  <a:latin typeface="Courier New"/>
                  <a:cs typeface="Courier New"/>
                </a:rPr>
                <a:t>€ </a:t>
              </a:r>
            </a:p>
            <a:p>
              <a:pPr algn="ctr"/>
              <a:r>
                <a:rPr lang="it-IT" sz="1200" dirty="0" smtClean="0">
                  <a:latin typeface="Courier New"/>
                  <a:cs typeface="Courier New"/>
                </a:rPr>
                <a:t>EU </a:t>
              </a:r>
              <a:r>
                <a:rPr lang="it-IT" sz="1200" dirty="0" err="1" smtClean="0">
                  <a:latin typeface="Courier New"/>
                  <a:cs typeface="Courier New"/>
                </a:rPr>
                <a:t>contribution</a:t>
              </a:r>
              <a:r>
                <a:rPr lang="it-IT" sz="1200" dirty="0" smtClean="0">
                  <a:latin typeface="Courier New"/>
                  <a:cs typeface="Courier New"/>
                </a:rPr>
                <a:t> 1.928.873 </a:t>
              </a:r>
              <a:r>
                <a:rPr lang="it-IT" sz="1200" dirty="0">
                  <a:latin typeface="Courier New"/>
                  <a:cs typeface="Courier New"/>
                </a:rPr>
                <a:t>€</a:t>
              </a:r>
            </a:p>
          </p:txBody>
        </p:sp>
        <p:pic>
          <p:nvPicPr>
            <p:cNvPr id="20" name="Immagine 19" descr="LOGO Cattolica copi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725" y="5972400"/>
              <a:ext cx="1440000" cy="550279"/>
            </a:xfrm>
            <a:prstGeom prst="rect">
              <a:avLst/>
            </a:prstGeom>
          </p:spPr>
        </p:pic>
        <p:pic>
          <p:nvPicPr>
            <p:cNvPr id="25" name="Immagine 24" descr="LOGO DEF copia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725" y="5086353"/>
              <a:ext cx="1439998" cy="550279"/>
            </a:xfrm>
            <a:prstGeom prst="rect">
              <a:avLst/>
            </a:prstGeom>
          </p:spPr>
        </p:pic>
        <p:pic>
          <p:nvPicPr>
            <p:cNvPr id="28" name="Immagine 27" descr="st_033 copia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31" y="5815379"/>
              <a:ext cx="542880" cy="720000"/>
            </a:xfrm>
            <a:prstGeom prst="rect">
              <a:avLst/>
            </a:prstGeom>
          </p:spPr>
        </p:pic>
        <p:pic>
          <p:nvPicPr>
            <p:cNvPr id="29" name="Immagine 28" descr="piacenza copia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7" y="5802679"/>
              <a:ext cx="484927" cy="720000"/>
            </a:xfrm>
            <a:prstGeom prst="rect">
              <a:avLst/>
            </a:prstGeom>
          </p:spPr>
        </p:pic>
        <p:pic>
          <p:nvPicPr>
            <p:cNvPr id="30" name="Immagine 29" descr="lifeplus-150x150 copia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99" y="5086353"/>
              <a:ext cx="1440000" cy="1440000"/>
            </a:xfrm>
            <a:prstGeom prst="rect">
              <a:avLst/>
            </a:prstGeom>
          </p:spPr>
        </p:pic>
        <p:pic>
          <p:nvPicPr>
            <p:cNvPr id="47" name="Immagine 46" descr="Schermata 2013-07-22 alle 10.53.2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411" y="5082679"/>
              <a:ext cx="1714008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7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586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2286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urier New"/>
                <a:cs typeface="Courier New"/>
              </a:rPr>
              <a:t>The </a:t>
            </a:r>
            <a:r>
              <a:rPr lang="it-IT" sz="2800" b="1" dirty="0" err="1">
                <a:latin typeface="Courier New"/>
                <a:cs typeface="Courier New"/>
              </a:rPr>
              <a:t>results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smtClean="0">
                <a:latin typeface="Courier New"/>
                <a:cs typeface="Courier New"/>
              </a:rPr>
              <a:t>of </a:t>
            </a:r>
            <a:r>
              <a:rPr lang="it-IT" sz="2800" b="1" dirty="0" err="1" smtClean="0">
                <a:latin typeface="Courier New"/>
                <a:cs typeface="Courier New"/>
              </a:rPr>
              <a:t>soils</a:t>
            </a:r>
            <a:r>
              <a:rPr lang="it-IT" sz="2800" b="1" dirty="0" smtClean="0">
                <a:latin typeface="Courier New"/>
                <a:cs typeface="Courier New"/>
              </a:rPr>
              <a:t> </a:t>
            </a:r>
            <a:r>
              <a:rPr lang="it-IT" sz="2800" b="1" dirty="0" err="1" smtClean="0">
                <a:latin typeface="Courier New"/>
                <a:cs typeface="Courier New"/>
              </a:rPr>
              <a:t>physical-</a:t>
            </a:r>
            <a:r>
              <a:rPr lang="it-IT" sz="2800" b="1" dirty="0" err="1">
                <a:latin typeface="Courier New"/>
                <a:cs typeface="Courier New"/>
              </a:rPr>
              <a:t>chemical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analysis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smtClean="0">
                <a:latin typeface="Courier New"/>
                <a:cs typeface="Courier New"/>
              </a:rPr>
              <a:t>and </a:t>
            </a:r>
            <a:r>
              <a:rPr lang="it-IT" sz="2800" b="1" dirty="0">
                <a:latin typeface="Courier New"/>
                <a:cs typeface="Courier New"/>
              </a:rPr>
              <a:t>the </a:t>
            </a:r>
            <a:r>
              <a:rPr lang="it-IT" sz="2800" b="1" dirty="0" err="1">
                <a:latin typeface="Courier New"/>
                <a:cs typeface="Courier New"/>
              </a:rPr>
              <a:t>vegetation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ecological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study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smtClean="0">
                <a:latin typeface="Courier New"/>
                <a:cs typeface="Courier New"/>
              </a:rPr>
              <a:t>show </a:t>
            </a:r>
            <a:r>
              <a:rPr lang="it-IT" sz="2800" b="1" dirty="0">
                <a:latin typeface="Courier New"/>
                <a:cs typeface="Courier New"/>
              </a:rPr>
              <a:t>the </a:t>
            </a:r>
            <a:r>
              <a:rPr lang="it-IT" sz="2800" b="1" dirty="0" err="1">
                <a:latin typeface="Courier New"/>
                <a:cs typeface="Courier New"/>
              </a:rPr>
              <a:t>soil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degradation</a:t>
            </a:r>
            <a:r>
              <a:rPr lang="it-IT" sz="2800" b="1" dirty="0" smtClean="0">
                <a:latin typeface="Courier New"/>
                <a:cs typeface="Courier New"/>
              </a:rPr>
              <a:t>.</a:t>
            </a:r>
            <a:endParaRPr lang="it-IT" sz="2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82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586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0" y="2035119"/>
            <a:ext cx="9143999" cy="2174546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800" b="1" dirty="0" smtClean="0">
                <a:latin typeface="Courier New"/>
                <a:cs typeface="Courier New"/>
              </a:rPr>
              <a:t>The </a:t>
            </a:r>
            <a:r>
              <a:rPr lang="it-IT" sz="2800" b="1" dirty="0" err="1">
                <a:latin typeface="Courier New"/>
                <a:cs typeface="Courier New"/>
              </a:rPr>
              <a:t>lower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capacity</a:t>
            </a:r>
            <a:r>
              <a:rPr lang="it-IT" sz="2800" b="1" dirty="0">
                <a:latin typeface="Courier New"/>
                <a:cs typeface="Courier New"/>
              </a:rPr>
              <a:t> to </a:t>
            </a:r>
            <a:r>
              <a:rPr lang="it-IT" sz="2800" b="1" dirty="0" err="1">
                <a:latin typeface="Courier New"/>
                <a:cs typeface="Courier New"/>
              </a:rPr>
              <a:t>make</a:t>
            </a:r>
            <a:r>
              <a:rPr lang="it-IT" sz="2800" b="1" dirty="0">
                <a:latin typeface="Courier New"/>
                <a:cs typeface="Courier New"/>
              </a:rPr>
              <a:t> water </a:t>
            </a:r>
            <a:r>
              <a:rPr lang="it-IT" sz="2800" b="1" dirty="0" err="1">
                <a:latin typeface="Courier New"/>
                <a:cs typeface="Courier New"/>
              </a:rPr>
              <a:t>available</a:t>
            </a:r>
            <a:r>
              <a:rPr lang="it-IT" sz="2800" b="1" dirty="0">
                <a:latin typeface="Courier New"/>
                <a:cs typeface="Courier New"/>
              </a:rPr>
              <a:t> for the </a:t>
            </a:r>
            <a:r>
              <a:rPr lang="it-IT" sz="2800" b="1" dirty="0" err="1">
                <a:latin typeface="Courier New"/>
                <a:cs typeface="Courier New"/>
              </a:rPr>
              <a:t>components</a:t>
            </a:r>
            <a:r>
              <a:rPr lang="it-IT" sz="2800" b="1" dirty="0">
                <a:latin typeface="Courier New"/>
                <a:cs typeface="Courier New"/>
              </a:rPr>
              <a:t> of the </a:t>
            </a:r>
            <a:r>
              <a:rPr lang="it-IT" sz="2800" b="1" dirty="0" err="1">
                <a:latin typeface="Courier New"/>
                <a:cs typeface="Courier New"/>
              </a:rPr>
              <a:t>ecosystem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is</a:t>
            </a:r>
            <a:r>
              <a:rPr lang="it-IT" sz="2800" b="1" dirty="0">
                <a:latin typeface="Courier New"/>
                <a:cs typeface="Courier New"/>
              </a:rPr>
              <a:t> a </a:t>
            </a:r>
            <a:r>
              <a:rPr lang="it-IT" sz="2800" b="1" dirty="0" err="1" smtClean="0">
                <a:latin typeface="Courier New"/>
                <a:cs typeface="Courier New"/>
              </a:rPr>
              <a:t>characteristic</a:t>
            </a:r>
            <a:r>
              <a:rPr lang="it-IT" sz="2800" b="1" dirty="0" smtClean="0">
                <a:latin typeface="Courier New"/>
                <a:cs typeface="Courier New"/>
              </a:rPr>
              <a:t> </a:t>
            </a:r>
            <a:r>
              <a:rPr lang="it-IT" sz="2800" b="1" dirty="0">
                <a:latin typeface="Courier New"/>
                <a:cs typeface="Courier New"/>
              </a:rPr>
              <a:t>of a </a:t>
            </a:r>
            <a:r>
              <a:rPr lang="it-IT" sz="2800" b="1" dirty="0" err="1">
                <a:latin typeface="Courier New"/>
                <a:cs typeface="Courier New"/>
              </a:rPr>
              <a:t>degraded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soil</a:t>
            </a:r>
            <a:r>
              <a:rPr lang="it-IT" sz="2800" b="1" dirty="0">
                <a:latin typeface="Courier New"/>
                <a:cs typeface="Courier New"/>
              </a:rPr>
              <a:t> so </a:t>
            </a:r>
            <a:r>
              <a:rPr lang="it-IT" sz="2800" b="1" dirty="0" err="1">
                <a:latin typeface="Courier New"/>
                <a:cs typeface="Courier New"/>
              </a:rPr>
              <a:t>it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is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important</a:t>
            </a:r>
            <a:r>
              <a:rPr lang="it-IT" sz="2800" b="1" dirty="0">
                <a:latin typeface="Courier New"/>
                <a:cs typeface="Courier New"/>
              </a:rPr>
              <a:t> to </a:t>
            </a:r>
            <a:r>
              <a:rPr lang="it-IT" sz="2800" b="1" dirty="0" err="1">
                <a:latin typeface="Courier New"/>
                <a:cs typeface="Courier New"/>
              </a:rPr>
              <a:t>study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their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hydrological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 smtClean="0">
                <a:latin typeface="Courier New"/>
                <a:cs typeface="Courier New"/>
              </a:rPr>
              <a:t>behavior</a:t>
            </a:r>
            <a:r>
              <a:rPr lang="it-IT" sz="2800" b="1" dirty="0" smtClean="0">
                <a:latin typeface="Courier New"/>
                <a:cs typeface="Courier New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36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586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0" y="2339919"/>
            <a:ext cx="9143999" cy="2174546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800" b="1" dirty="0" smtClean="0">
                <a:latin typeface="Courier New"/>
                <a:cs typeface="Courier New"/>
              </a:rPr>
              <a:t>In </a:t>
            </a:r>
            <a:r>
              <a:rPr lang="it-IT" sz="2800" b="1" dirty="0" err="1">
                <a:latin typeface="Courier New"/>
                <a:cs typeface="Courier New"/>
              </a:rPr>
              <a:t>this</a:t>
            </a:r>
            <a:r>
              <a:rPr lang="it-IT" sz="2800" b="1" dirty="0">
                <a:latin typeface="Courier New"/>
                <a:cs typeface="Courier New"/>
              </a:rPr>
              <a:t> work </a:t>
            </a:r>
            <a:r>
              <a:rPr lang="it-IT" sz="2800" b="1" dirty="0" err="1">
                <a:latin typeface="Courier New"/>
                <a:cs typeface="Courier New"/>
              </a:rPr>
              <a:t>we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study</a:t>
            </a:r>
            <a:r>
              <a:rPr lang="it-IT" sz="2800" b="1" dirty="0">
                <a:latin typeface="Courier New"/>
                <a:cs typeface="Courier New"/>
              </a:rPr>
              <a:t> the </a:t>
            </a:r>
            <a:r>
              <a:rPr lang="it-IT" sz="2800" b="1" dirty="0" err="1">
                <a:latin typeface="Courier New"/>
                <a:cs typeface="Courier New"/>
              </a:rPr>
              <a:t>hydrological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characteristics</a:t>
            </a:r>
            <a:r>
              <a:rPr lang="it-IT" sz="2800" b="1" dirty="0">
                <a:latin typeface="Courier New"/>
                <a:cs typeface="Courier New"/>
              </a:rPr>
              <a:t> of the 11 sample </a:t>
            </a:r>
            <a:r>
              <a:rPr lang="it-IT" sz="2800" b="1" dirty="0" err="1">
                <a:latin typeface="Courier New"/>
                <a:cs typeface="Courier New"/>
              </a:rPr>
              <a:t>soil</a:t>
            </a:r>
            <a:r>
              <a:rPr lang="it-IT" sz="2800" b="1" dirty="0">
                <a:latin typeface="Courier New"/>
                <a:cs typeface="Courier New"/>
              </a:rPr>
              <a:t> and </a:t>
            </a:r>
            <a:r>
              <a:rPr lang="it-IT" sz="2800" b="1" dirty="0" err="1">
                <a:latin typeface="Courier New"/>
                <a:cs typeface="Courier New"/>
              </a:rPr>
              <a:t>we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assess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whether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predictive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systems</a:t>
            </a:r>
            <a:r>
              <a:rPr lang="it-IT" sz="2800" b="1" dirty="0">
                <a:latin typeface="Courier New"/>
                <a:cs typeface="Courier New"/>
              </a:rPr>
              <a:t> in use </a:t>
            </a:r>
            <a:r>
              <a:rPr lang="it-IT" sz="2800" b="1" dirty="0" err="1">
                <a:latin typeface="Courier New"/>
                <a:cs typeface="Courier New"/>
              </a:rPr>
              <a:t>today</a:t>
            </a:r>
            <a:r>
              <a:rPr lang="it-IT" sz="2800" b="1" dirty="0">
                <a:latin typeface="Courier New"/>
                <a:cs typeface="Courier New"/>
              </a:rPr>
              <a:t> (</a:t>
            </a:r>
            <a:r>
              <a:rPr lang="it-IT" sz="2800" b="1" dirty="0" err="1">
                <a:latin typeface="Courier New"/>
                <a:cs typeface="Courier New"/>
              </a:rPr>
              <a:t>PTFs</a:t>
            </a:r>
            <a:r>
              <a:rPr lang="it-IT" sz="2800" b="1" dirty="0">
                <a:latin typeface="Courier New"/>
                <a:cs typeface="Courier New"/>
              </a:rPr>
              <a:t>) are </a:t>
            </a:r>
            <a:r>
              <a:rPr lang="it-IT" sz="2800" b="1" dirty="0" err="1">
                <a:latin typeface="Courier New"/>
                <a:cs typeface="Courier New"/>
              </a:rPr>
              <a:t>suitable</a:t>
            </a:r>
            <a:r>
              <a:rPr lang="it-IT" sz="2800" b="1" dirty="0">
                <a:latin typeface="Courier New"/>
                <a:cs typeface="Courier New"/>
              </a:rPr>
              <a:t> for </a:t>
            </a:r>
            <a:r>
              <a:rPr lang="it-IT" sz="2800" b="1" dirty="0" err="1">
                <a:latin typeface="Courier New"/>
                <a:cs typeface="Courier New"/>
              </a:rPr>
              <a:t>predicting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them</a:t>
            </a:r>
            <a:r>
              <a:rPr lang="it-IT" sz="2800" b="1" dirty="0" smtClean="0">
                <a:latin typeface="Courier New"/>
                <a:cs typeface="Courier New"/>
              </a:rPr>
              <a:t>.</a:t>
            </a:r>
            <a:endParaRPr lang="it-IT" sz="2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880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27805"/>
              </p:ext>
            </p:extLst>
          </p:nvPr>
        </p:nvGraphicFramePr>
        <p:xfrm>
          <a:off x="101600" y="1539242"/>
          <a:ext cx="8928098" cy="3566160"/>
        </p:xfrm>
        <a:graphic>
          <a:graphicData uri="http://schemas.openxmlformats.org/drawingml/2006/table">
            <a:tbl>
              <a:tblPr/>
              <a:tblGrid>
                <a:gridCol w="932419"/>
                <a:gridCol w="843197"/>
                <a:gridCol w="916784"/>
                <a:gridCol w="850900"/>
                <a:gridCol w="850900"/>
                <a:gridCol w="787400"/>
                <a:gridCol w="863600"/>
                <a:gridCol w="838200"/>
                <a:gridCol w="889000"/>
                <a:gridCol w="1155698"/>
              </a:tblGrid>
              <a:tr h="1123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sample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pressure</a:t>
                      </a:r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(-</a:t>
                      </a:r>
                      <a:r>
                        <a:rPr lang="it-IT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KPa</a:t>
                      </a:r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)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23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31,62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1496,24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34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volumetric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water </a:t>
                      </a:r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content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(</a:t>
                      </a:r>
                      <a:r>
                        <a:rPr lang="it-IT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θ</a:t>
                      </a:r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%)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38,04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33,52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30,16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28,64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27,60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26,57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21,23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18,97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23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34,05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31,58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29,71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28,93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28,44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21,89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21,47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23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36,75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34,70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32,18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28,46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26,77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26,02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19,78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23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38,01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35,29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31,08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27,28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25,21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23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33,92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32,13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28,70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25,44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16,71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23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36,51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34,66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29,29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27,71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26,81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19,45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23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34,27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31,52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29,48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25,58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22,68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23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35,10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34,73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34,01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33,43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32,85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28,47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23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39,24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32,89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28,75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25,83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23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41,87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36,78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31,84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29,53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27,06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23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40,12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33,80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29,16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28,67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28,29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22,38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19,76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0" y="1651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urier New"/>
                <a:cs typeface="Courier New"/>
              </a:rPr>
              <a:t>Volumetric water content (</a:t>
            </a:r>
            <a:r>
              <a:rPr lang="en-US" sz="2000" b="1" dirty="0" err="1">
                <a:latin typeface="Courier New"/>
                <a:cs typeface="Courier New"/>
              </a:rPr>
              <a:t>θ</a:t>
            </a:r>
            <a:r>
              <a:rPr lang="en-US" sz="2000" b="1" dirty="0">
                <a:latin typeface="Courier New"/>
                <a:cs typeface="Courier New"/>
              </a:rPr>
              <a:t> %) from instrumental analysis at different pressure </a:t>
            </a:r>
            <a:r>
              <a:rPr lang="en-US" sz="2000" b="1" dirty="0" smtClean="0">
                <a:latin typeface="Courier New"/>
                <a:cs typeface="Courier New"/>
              </a:rPr>
              <a:t>values.</a:t>
            </a:r>
          </a:p>
          <a:p>
            <a:pPr algn="ctr"/>
            <a:r>
              <a:rPr lang="en-US" sz="2000" b="1" dirty="0" smtClean="0">
                <a:latin typeface="Courier New"/>
                <a:cs typeface="Courier New"/>
              </a:rPr>
              <a:t>The analysis was performed through </a:t>
            </a:r>
            <a:r>
              <a:rPr lang="en-US" sz="2000" b="1" dirty="0" err="1">
                <a:latin typeface="Courier New"/>
                <a:cs typeface="Courier New"/>
              </a:rPr>
              <a:t>tensiometric</a:t>
            </a:r>
            <a:r>
              <a:rPr lang="en-US" sz="2000" b="1" dirty="0">
                <a:latin typeface="Courier New"/>
                <a:cs typeface="Courier New"/>
              </a:rPr>
              <a:t> cassette and Richard’s </a:t>
            </a:r>
            <a:r>
              <a:rPr lang="en-US" sz="2000" b="1" dirty="0" smtClean="0">
                <a:latin typeface="Courier New"/>
                <a:cs typeface="Courier New"/>
              </a:rPr>
              <a:t>plates</a:t>
            </a:r>
            <a:r>
              <a:rPr lang="en-US" sz="2000" b="1" dirty="0">
                <a:latin typeface="Courier New"/>
                <a:cs typeface="Courier New"/>
              </a:rPr>
              <a:t>.</a:t>
            </a:r>
            <a:endParaRPr lang="it-IT" sz="2000" b="1" dirty="0">
              <a:latin typeface="Courier New"/>
              <a:cs typeface="Courier Ne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181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Courier New"/>
                <a:cs typeface="Courier New"/>
              </a:rPr>
              <a:t>Direct measurements of the </a:t>
            </a:r>
            <a:r>
              <a:rPr lang="en-US" sz="2000" b="1" i="1" dirty="0" smtClean="0">
                <a:latin typeface="Courier New"/>
                <a:cs typeface="Courier New"/>
              </a:rPr>
              <a:t>hydraulic </a:t>
            </a:r>
            <a:r>
              <a:rPr lang="en-US" sz="2000" b="1" i="1" dirty="0">
                <a:latin typeface="Courier New"/>
                <a:cs typeface="Courier New"/>
              </a:rPr>
              <a:t>characteristics of soil are rarely performed because they require lengthy and costly analysis; to avoid this, </a:t>
            </a:r>
            <a:r>
              <a:rPr lang="en-US" sz="2000" b="1" i="1" dirty="0" err="1">
                <a:latin typeface="Courier New"/>
                <a:cs typeface="Courier New"/>
              </a:rPr>
              <a:t>pedotransfer</a:t>
            </a:r>
            <a:r>
              <a:rPr lang="en-US" sz="2000" b="1" i="1" dirty="0">
                <a:latin typeface="Courier New"/>
                <a:cs typeface="Courier New"/>
              </a:rPr>
              <a:t> functions (PTFs) are </a:t>
            </a:r>
            <a:r>
              <a:rPr lang="en-US" sz="2000" b="1" i="1" dirty="0" smtClean="0">
                <a:latin typeface="Courier New"/>
                <a:cs typeface="Courier New"/>
              </a:rPr>
              <a:t>used.</a:t>
            </a:r>
          </a:p>
        </p:txBody>
      </p:sp>
    </p:spTree>
    <p:extLst>
      <p:ext uri="{BB962C8B-B14F-4D97-AF65-F5344CB8AC3E}">
        <p14:creationId xmlns:p14="http://schemas.microsoft.com/office/powerpoint/2010/main" val="1168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0" y="665921"/>
            <a:ext cx="9144000" cy="5252311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800" b="1" dirty="0" err="1">
                <a:latin typeface="Courier New"/>
                <a:cs typeface="Courier New"/>
              </a:rPr>
              <a:t>PTFs</a:t>
            </a:r>
            <a:r>
              <a:rPr lang="it-IT" sz="2400" b="1" dirty="0">
                <a:latin typeface="Courier New"/>
                <a:cs typeface="Courier New"/>
              </a:rPr>
              <a:t>: </a:t>
            </a:r>
            <a:r>
              <a:rPr lang="en-US" sz="2400" b="1" dirty="0" smtClean="0">
                <a:latin typeface="Courier New"/>
                <a:cs typeface="Courier New"/>
              </a:rPr>
              <a:t>empirical </a:t>
            </a:r>
            <a:r>
              <a:rPr lang="en-US" sz="2400" b="1" dirty="0">
                <a:latin typeface="Courier New"/>
                <a:cs typeface="Courier New"/>
              </a:rPr>
              <a:t>relationships between the soil hydraulic properties and more easily basic soil properties such as texture, bulk density, organic carbon content. </a:t>
            </a:r>
            <a:endParaRPr lang="it-IT" sz="2400" b="1" dirty="0">
              <a:latin typeface="Courier New"/>
              <a:cs typeface="Courier New"/>
            </a:endParaRPr>
          </a:p>
          <a:p>
            <a:pPr algn="ctr"/>
            <a:r>
              <a:rPr lang="it-IT" sz="2400" b="1" dirty="0" err="1" smtClean="0">
                <a:latin typeface="Courier New"/>
                <a:cs typeface="Courier New"/>
              </a:rPr>
              <a:t>We</a:t>
            </a:r>
            <a:r>
              <a:rPr lang="it-IT" sz="2400" b="1" dirty="0" smtClean="0">
                <a:latin typeface="Courier New"/>
                <a:cs typeface="Courier New"/>
              </a:rPr>
              <a:t> </a:t>
            </a:r>
            <a:r>
              <a:rPr lang="it-IT" sz="2400" b="1" dirty="0" err="1" smtClean="0">
                <a:latin typeface="Courier New"/>
                <a:cs typeface="Courier New"/>
              </a:rPr>
              <a:t>used</a:t>
            </a:r>
            <a:r>
              <a:rPr lang="it-IT" sz="2400" b="1" dirty="0" smtClean="0">
                <a:latin typeface="Courier New"/>
                <a:cs typeface="Courier New"/>
              </a:rPr>
              <a:t> 18 </a:t>
            </a:r>
            <a:r>
              <a:rPr lang="it-IT" sz="2400" b="1" dirty="0" err="1">
                <a:latin typeface="Courier New"/>
                <a:cs typeface="Courier New"/>
              </a:rPr>
              <a:t>PTFs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 smtClean="0">
                <a:latin typeface="Courier New"/>
                <a:cs typeface="Courier New"/>
              </a:rPr>
              <a:t>based</a:t>
            </a:r>
            <a:r>
              <a:rPr lang="it-IT" sz="2400" b="1" dirty="0" smtClean="0">
                <a:latin typeface="Courier New"/>
                <a:cs typeface="Courier New"/>
              </a:rPr>
              <a:t> </a:t>
            </a:r>
            <a:r>
              <a:rPr lang="it-IT" sz="2400" b="1" dirty="0">
                <a:latin typeface="Courier New"/>
                <a:cs typeface="Courier New"/>
              </a:rPr>
              <a:t>on </a:t>
            </a:r>
            <a:r>
              <a:rPr lang="it-IT" sz="2400" b="1" dirty="0" err="1">
                <a:latin typeface="Courier New"/>
                <a:cs typeface="Courier New"/>
              </a:rPr>
              <a:t>databases</a:t>
            </a:r>
            <a:r>
              <a:rPr lang="it-IT" sz="2400" b="1" dirty="0">
                <a:latin typeface="Courier New"/>
                <a:cs typeface="Courier New"/>
              </a:rPr>
              <a:t> of </a:t>
            </a:r>
            <a:r>
              <a:rPr lang="it-IT" sz="2400" b="1" dirty="0" err="1">
                <a:latin typeface="Courier New"/>
                <a:cs typeface="Courier New"/>
              </a:rPr>
              <a:t>soils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distributed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worldwide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following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two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models</a:t>
            </a:r>
            <a:r>
              <a:rPr lang="it-IT" sz="2400" b="1" dirty="0">
                <a:latin typeface="Courier New"/>
                <a:cs typeface="Courier New"/>
              </a:rPr>
              <a:t>: </a:t>
            </a:r>
            <a:r>
              <a:rPr lang="it-IT" sz="2400" b="1" u="sng" dirty="0">
                <a:latin typeface="Courier New"/>
                <a:cs typeface="Courier New"/>
              </a:rPr>
              <a:t>Brooks and </a:t>
            </a:r>
            <a:r>
              <a:rPr lang="it-IT" sz="2400" b="1" u="sng" dirty="0" err="1">
                <a:latin typeface="Courier New"/>
                <a:cs typeface="Courier New"/>
              </a:rPr>
              <a:t>Corey</a:t>
            </a:r>
            <a:r>
              <a:rPr lang="it-IT" sz="2400" b="1" u="sng" dirty="0">
                <a:latin typeface="Courier New"/>
                <a:cs typeface="Courier New"/>
              </a:rPr>
              <a:t> (</a:t>
            </a:r>
            <a:r>
              <a:rPr lang="it-IT" sz="2400" b="1" u="sng" dirty="0" smtClean="0">
                <a:latin typeface="Courier New"/>
                <a:cs typeface="Courier New"/>
              </a:rPr>
              <a:t>1964)</a:t>
            </a:r>
            <a:r>
              <a:rPr lang="it-IT" sz="2400" b="1" dirty="0" smtClean="0">
                <a:latin typeface="Courier New"/>
                <a:cs typeface="Courier New"/>
              </a:rPr>
              <a:t> and </a:t>
            </a:r>
            <a:r>
              <a:rPr lang="it-IT" sz="2400" b="1" u="sng" dirty="0">
                <a:latin typeface="Courier New"/>
                <a:cs typeface="Courier New"/>
              </a:rPr>
              <a:t>van </a:t>
            </a:r>
            <a:r>
              <a:rPr lang="it-IT" sz="2400" b="1" u="sng" dirty="0" err="1">
                <a:latin typeface="Courier New"/>
                <a:cs typeface="Courier New"/>
              </a:rPr>
              <a:t>Genuchten</a:t>
            </a:r>
            <a:r>
              <a:rPr lang="it-IT" sz="2400" b="1" u="sng" dirty="0">
                <a:latin typeface="Courier New"/>
                <a:cs typeface="Courier New"/>
              </a:rPr>
              <a:t> (1980)</a:t>
            </a:r>
            <a:r>
              <a:rPr lang="it-IT" sz="2400" b="1" dirty="0">
                <a:latin typeface="Courier New"/>
                <a:cs typeface="Courier New"/>
              </a:rPr>
              <a:t>; the </a:t>
            </a:r>
            <a:r>
              <a:rPr lang="it-IT" sz="2400" b="1" dirty="0" err="1">
                <a:latin typeface="Courier New"/>
                <a:cs typeface="Courier New"/>
              </a:rPr>
              <a:t>program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u="sng" dirty="0">
                <a:latin typeface="Courier New"/>
                <a:cs typeface="Courier New"/>
              </a:rPr>
              <a:t>SPAW</a:t>
            </a:r>
            <a:r>
              <a:rPr lang="it-IT" sz="2400" b="1" dirty="0">
                <a:latin typeface="Courier New"/>
                <a:cs typeface="Courier New"/>
              </a:rPr>
              <a:t> (</a:t>
            </a:r>
            <a:r>
              <a:rPr lang="it-IT" sz="2400" b="1" dirty="0" err="1">
                <a:latin typeface="Courier New"/>
                <a:cs typeface="Courier New"/>
              </a:rPr>
              <a:t>Soil</a:t>
            </a:r>
            <a:r>
              <a:rPr lang="it-IT" sz="2400" b="1" dirty="0">
                <a:latin typeface="Courier New"/>
                <a:cs typeface="Courier New"/>
              </a:rPr>
              <a:t>-</a:t>
            </a:r>
            <a:r>
              <a:rPr lang="it-IT" sz="2400" b="1" dirty="0" err="1">
                <a:latin typeface="Courier New"/>
                <a:cs typeface="Courier New"/>
              </a:rPr>
              <a:t>Plant</a:t>
            </a:r>
            <a:r>
              <a:rPr lang="it-IT" sz="2400" b="1" dirty="0">
                <a:latin typeface="Courier New"/>
                <a:cs typeface="Courier New"/>
              </a:rPr>
              <a:t>-Air-Water) </a:t>
            </a:r>
            <a:r>
              <a:rPr lang="it-IT" sz="2400" b="1" dirty="0" err="1">
                <a:latin typeface="Courier New"/>
                <a:cs typeface="Courier New"/>
              </a:rPr>
              <a:t>has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also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been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used</a:t>
            </a:r>
            <a:r>
              <a:rPr lang="it-IT" sz="2400" b="1" dirty="0" smtClean="0">
                <a:latin typeface="Courier New"/>
                <a:cs typeface="Courier New"/>
              </a:rPr>
              <a:t>.</a:t>
            </a:r>
          </a:p>
          <a:p>
            <a:pPr algn="ctr"/>
            <a:r>
              <a:rPr lang="it-IT" sz="2400" b="1" dirty="0">
                <a:latin typeface="Courier New"/>
                <a:cs typeface="Courier New"/>
              </a:rPr>
              <a:t>The processing of the </a:t>
            </a:r>
            <a:r>
              <a:rPr lang="it-IT" sz="2400" b="1" dirty="0" err="1">
                <a:latin typeface="Courier New"/>
                <a:cs typeface="Courier New"/>
              </a:rPr>
              <a:t>PTFs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was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performed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using</a:t>
            </a:r>
            <a:r>
              <a:rPr lang="it-IT" sz="2400" b="1" dirty="0">
                <a:latin typeface="Courier New"/>
                <a:cs typeface="Courier New"/>
              </a:rPr>
              <a:t> the </a:t>
            </a:r>
            <a:r>
              <a:rPr lang="it-IT" sz="2400" b="1" dirty="0" err="1">
                <a:latin typeface="Courier New"/>
                <a:cs typeface="Courier New"/>
              </a:rPr>
              <a:t>program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CalcPTF</a:t>
            </a:r>
            <a:r>
              <a:rPr lang="it-IT" sz="2400" b="1" dirty="0">
                <a:latin typeface="Courier New"/>
                <a:cs typeface="Courier New"/>
              </a:rPr>
              <a:t> 3.0, the database HYPRES and the </a:t>
            </a:r>
            <a:r>
              <a:rPr lang="it-IT" sz="2400" b="1" dirty="0" smtClean="0">
                <a:latin typeface="Courier New"/>
                <a:cs typeface="Courier New"/>
              </a:rPr>
              <a:t>SPAW </a:t>
            </a:r>
            <a:r>
              <a:rPr lang="it-IT" sz="2400" b="1" dirty="0" err="1" smtClean="0">
                <a:latin typeface="Courier New"/>
                <a:cs typeface="Courier New"/>
              </a:rPr>
              <a:t>program</a:t>
            </a:r>
            <a:r>
              <a:rPr lang="it-IT" sz="2400" b="1" dirty="0">
                <a:latin typeface="Courier New"/>
                <a:cs typeface="Courier New"/>
              </a:rPr>
              <a:t>. </a:t>
            </a:r>
            <a:endParaRPr lang="it-IT" sz="2400" b="1" dirty="0" smtClean="0">
              <a:latin typeface="Courier New"/>
              <a:cs typeface="Courier New"/>
            </a:endParaRPr>
          </a:p>
          <a:p>
            <a:pPr algn="ctr"/>
            <a:r>
              <a:rPr lang="it-IT" sz="2400" b="1" dirty="0" smtClean="0">
                <a:latin typeface="Courier New"/>
                <a:cs typeface="Courier New"/>
              </a:rPr>
              <a:t>The </a:t>
            </a:r>
            <a:r>
              <a:rPr lang="it-IT" sz="2400" b="1" dirty="0" err="1">
                <a:latin typeface="Courier New"/>
                <a:cs typeface="Courier New"/>
              </a:rPr>
              <a:t>goodness</a:t>
            </a:r>
            <a:r>
              <a:rPr lang="it-IT" sz="2400" b="1" dirty="0">
                <a:latin typeface="Courier New"/>
                <a:cs typeface="Courier New"/>
              </a:rPr>
              <a:t> of the </a:t>
            </a:r>
            <a:r>
              <a:rPr lang="it-IT" sz="2400" b="1" dirty="0" err="1">
                <a:latin typeface="Courier New"/>
                <a:cs typeface="Courier New"/>
              </a:rPr>
              <a:t>PTFs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was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calculated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through</a:t>
            </a:r>
            <a:r>
              <a:rPr lang="it-IT" sz="2400" b="1" dirty="0">
                <a:latin typeface="Courier New"/>
                <a:cs typeface="Courier New"/>
              </a:rPr>
              <a:t> the </a:t>
            </a:r>
            <a:r>
              <a:rPr lang="it-IT" sz="2400" b="1" dirty="0" err="1">
                <a:latin typeface="Courier New"/>
                <a:cs typeface="Courier New"/>
              </a:rPr>
              <a:t>root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mean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square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error</a:t>
            </a:r>
            <a:r>
              <a:rPr lang="it-IT" sz="2400" b="1" dirty="0">
                <a:latin typeface="Courier New"/>
                <a:cs typeface="Courier New"/>
              </a:rPr>
              <a:t> (RMSE) test</a:t>
            </a:r>
            <a:r>
              <a:rPr lang="it-IT" sz="2400" b="1" dirty="0" smtClean="0">
                <a:latin typeface="Courier New"/>
                <a:cs typeface="Courier New"/>
              </a:rPr>
              <a:t>.</a:t>
            </a:r>
            <a:endParaRPr lang="it-IT" sz="24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09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4025900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latin typeface="Courier New"/>
                <a:cs typeface="Courier New"/>
              </a:rPr>
              <a:t>θ</a:t>
            </a:r>
            <a:r>
              <a:rPr lang="it-IT" sz="1400" b="1" dirty="0">
                <a:latin typeface="Courier New"/>
                <a:cs typeface="Courier New"/>
              </a:rPr>
              <a:t> = </a:t>
            </a:r>
            <a:r>
              <a:rPr lang="it-IT" sz="1400" b="1" dirty="0" err="1">
                <a:latin typeface="Courier New"/>
                <a:cs typeface="Courier New"/>
              </a:rPr>
              <a:t>volumetric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soil</a:t>
            </a:r>
            <a:r>
              <a:rPr lang="it-IT" sz="1400" b="1" dirty="0">
                <a:latin typeface="Courier New"/>
                <a:cs typeface="Courier New"/>
              </a:rPr>
              <a:t> water </a:t>
            </a:r>
            <a:r>
              <a:rPr lang="it-IT" sz="1400" b="1" dirty="0" err="1">
                <a:latin typeface="Courier New"/>
                <a:cs typeface="Courier New"/>
              </a:rPr>
              <a:t>content</a:t>
            </a:r>
            <a:r>
              <a:rPr lang="it-IT" sz="1400" b="1" dirty="0">
                <a:latin typeface="Courier New"/>
                <a:cs typeface="Courier New"/>
              </a:rPr>
              <a:t> (cm</a:t>
            </a:r>
            <a:r>
              <a:rPr lang="it-IT" sz="1400" b="1" baseline="30000" dirty="0">
                <a:latin typeface="Courier New"/>
                <a:cs typeface="Courier New"/>
              </a:rPr>
              <a:t>3</a:t>
            </a:r>
            <a:r>
              <a:rPr lang="it-IT" sz="1400" b="1" dirty="0">
                <a:latin typeface="Courier New"/>
                <a:cs typeface="Courier New"/>
              </a:rPr>
              <a:t> cm</a:t>
            </a:r>
            <a:r>
              <a:rPr lang="it-IT" sz="1400" b="1" baseline="30000" dirty="0">
                <a:latin typeface="Courier New"/>
                <a:cs typeface="Courier New"/>
              </a:rPr>
              <a:t>-3</a:t>
            </a:r>
            <a:r>
              <a:rPr lang="it-IT" sz="1400" b="1" dirty="0">
                <a:latin typeface="Courier New"/>
                <a:cs typeface="Courier New"/>
              </a:rPr>
              <a:t>); </a:t>
            </a:r>
          </a:p>
          <a:p>
            <a:r>
              <a:rPr lang="it-IT" sz="1400" b="1" dirty="0" err="1">
                <a:latin typeface="Courier New"/>
                <a:cs typeface="Courier New"/>
              </a:rPr>
              <a:t>θ</a:t>
            </a:r>
            <a:r>
              <a:rPr lang="it-IT" sz="1400" b="1" baseline="-25000" dirty="0" err="1">
                <a:latin typeface="Courier New"/>
                <a:cs typeface="Courier New"/>
              </a:rPr>
              <a:t>r</a:t>
            </a:r>
            <a:r>
              <a:rPr lang="it-IT" sz="1400" b="1" dirty="0">
                <a:latin typeface="Courier New"/>
                <a:cs typeface="Courier New"/>
              </a:rPr>
              <a:t>= </a:t>
            </a:r>
            <a:r>
              <a:rPr lang="it-IT" sz="1400" b="1" dirty="0" err="1">
                <a:latin typeface="Courier New"/>
                <a:cs typeface="Courier New"/>
              </a:rPr>
              <a:t>residual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soil</a:t>
            </a:r>
            <a:r>
              <a:rPr lang="it-IT" sz="1400" b="1" dirty="0">
                <a:latin typeface="Courier New"/>
                <a:cs typeface="Courier New"/>
              </a:rPr>
              <a:t> water </a:t>
            </a:r>
            <a:r>
              <a:rPr lang="it-IT" sz="1400" b="1" dirty="0" err="1">
                <a:latin typeface="Courier New"/>
                <a:cs typeface="Courier New"/>
              </a:rPr>
              <a:t>content</a:t>
            </a:r>
            <a:r>
              <a:rPr lang="it-IT" sz="1400" b="1" dirty="0">
                <a:latin typeface="Courier New"/>
                <a:cs typeface="Courier New"/>
              </a:rPr>
              <a:t> (cm</a:t>
            </a:r>
            <a:r>
              <a:rPr lang="it-IT" sz="1400" b="1" baseline="30000" dirty="0">
                <a:latin typeface="Courier New"/>
                <a:cs typeface="Courier New"/>
              </a:rPr>
              <a:t>3</a:t>
            </a:r>
            <a:r>
              <a:rPr lang="it-IT" sz="1400" b="1" dirty="0">
                <a:latin typeface="Courier New"/>
                <a:cs typeface="Courier New"/>
              </a:rPr>
              <a:t> cm</a:t>
            </a:r>
            <a:r>
              <a:rPr lang="it-IT" sz="1400" b="1" baseline="30000" dirty="0">
                <a:latin typeface="Courier New"/>
                <a:cs typeface="Courier New"/>
              </a:rPr>
              <a:t>-3</a:t>
            </a:r>
            <a:r>
              <a:rPr lang="it-IT" sz="1400" b="1" dirty="0">
                <a:latin typeface="Courier New"/>
                <a:cs typeface="Courier New"/>
              </a:rPr>
              <a:t>); </a:t>
            </a:r>
          </a:p>
          <a:p>
            <a:r>
              <a:rPr lang="it-IT" sz="1400" b="1" dirty="0" err="1">
                <a:latin typeface="Courier New"/>
                <a:cs typeface="Courier New"/>
              </a:rPr>
              <a:t>θ</a:t>
            </a:r>
            <a:r>
              <a:rPr lang="it-IT" sz="1400" b="1" baseline="-25000" dirty="0" err="1">
                <a:latin typeface="Courier New"/>
                <a:cs typeface="Courier New"/>
              </a:rPr>
              <a:t>s</a:t>
            </a:r>
            <a:r>
              <a:rPr lang="it-IT" sz="1400" b="1" dirty="0">
                <a:latin typeface="Courier New"/>
                <a:cs typeface="Courier New"/>
              </a:rPr>
              <a:t> = </a:t>
            </a:r>
            <a:r>
              <a:rPr lang="it-IT" sz="1400" b="1" dirty="0" err="1">
                <a:latin typeface="Courier New"/>
                <a:cs typeface="Courier New"/>
              </a:rPr>
              <a:t>saturated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soil</a:t>
            </a:r>
            <a:r>
              <a:rPr lang="it-IT" sz="1400" b="1" dirty="0">
                <a:latin typeface="Courier New"/>
                <a:cs typeface="Courier New"/>
              </a:rPr>
              <a:t> water </a:t>
            </a:r>
            <a:r>
              <a:rPr lang="it-IT" sz="1400" b="1" dirty="0" err="1">
                <a:latin typeface="Courier New"/>
                <a:cs typeface="Courier New"/>
              </a:rPr>
              <a:t>content</a:t>
            </a:r>
            <a:r>
              <a:rPr lang="it-IT" sz="1400" b="1" dirty="0">
                <a:latin typeface="Courier New"/>
                <a:cs typeface="Courier New"/>
              </a:rPr>
              <a:t>, (cm</a:t>
            </a:r>
            <a:r>
              <a:rPr lang="it-IT" sz="1400" b="1" baseline="30000" dirty="0">
                <a:latin typeface="Courier New"/>
                <a:cs typeface="Courier New"/>
              </a:rPr>
              <a:t>3 </a:t>
            </a:r>
            <a:r>
              <a:rPr lang="it-IT" sz="1400" b="1" dirty="0">
                <a:latin typeface="Courier New"/>
                <a:cs typeface="Courier New"/>
              </a:rPr>
              <a:t>cm</a:t>
            </a:r>
            <a:r>
              <a:rPr lang="it-IT" sz="1400" b="1" baseline="30000" dirty="0">
                <a:latin typeface="Courier New"/>
                <a:cs typeface="Courier New"/>
              </a:rPr>
              <a:t>-3</a:t>
            </a:r>
            <a:r>
              <a:rPr lang="it-IT" sz="1400" b="1" dirty="0">
                <a:latin typeface="Courier New"/>
                <a:cs typeface="Courier New"/>
              </a:rPr>
              <a:t>);</a:t>
            </a:r>
          </a:p>
          <a:p>
            <a:r>
              <a:rPr lang="it-IT" sz="1400" b="1" dirty="0" err="1">
                <a:latin typeface="Courier New"/>
                <a:cs typeface="Courier New"/>
              </a:rPr>
              <a:t>ϕ</a:t>
            </a:r>
            <a:r>
              <a:rPr lang="it-IT" sz="1400" b="1" dirty="0">
                <a:latin typeface="Courier New"/>
                <a:cs typeface="Courier New"/>
              </a:rPr>
              <a:t> = </a:t>
            </a:r>
            <a:r>
              <a:rPr lang="it-IT" sz="1400" b="1" dirty="0" err="1">
                <a:latin typeface="Courier New"/>
                <a:cs typeface="Courier New"/>
              </a:rPr>
              <a:t>soil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porosity</a:t>
            </a:r>
            <a:r>
              <a:rPr lang="it-IT" sz="1400" b="1" dirty="0">
                <a:latin typeface="Courier New"/>
                <a:cs typeface="Courier New"/>
              </a:rPr>
              <a:t>, (cm</a:t>
            </a:r>
            <a:r>
              <a:rPr lang="it-IT" sz="1400" b="1" baseline="30000" dirty="0">
                <a:latin typeface="Courier New"/>
                <a:cs typeface="Courier New"/>
              </a:rPr>
              <a:t>3</a:t>
            </a:r>
            <a:r>
              <a:rPr lang="it-IT" sz="1400" b="1" dirty="0">
                <a:latin typeface="Courier New"/>
                <a:cs typeface="Courier New"/>
              </a:rPr>
              <a:t> cm</a:t>
            </a:r>
            <a:r>
              <a:rPr lang="it-IT" sz="1400" b="1" baseline="30000" dirty="0">
                <a:latin typeface="Courier New"/>
                <a:cs typeface="Courier New"/>
              </a:rPr>
              <a:t>-3</a:t>
            </a:r>
            <a:r>
              <a:rPr lang="it-IT" sz="1400" b="1" dirty="0">
                <a:latin typeface="Courier New"/>
                <a:cs typeface="Courier New"/>
              </a:rPr>
              <a:t>); </a:t>
            </a:r>
          </a:p>
          <a:p>
            <a:r>
              <a:rPr lang="it-IT" sz="1400" b="1" dirty="0" err="1">
                <a:latin typeface="Courier New"/>
                <a:cs typeface="Courier New"/>
              </a:rPr>
              <a:t>λ</a:t>
            </a:r>
            <a:r>
              <a:rPr lang="it-IT" sz="1400" b="1" dirty="0">
                <a:latin typeface="Courier New"/>
                <a:cs typeface="Courier New"/>
              </a:rPr>
              <a:t> = </a:t>
            </a:r>
            <a:r>
              <a:rPr lang="it-IT" sz="1400" b="1" dirty="0" err="1">
                <a:latin typeface="Courier New"/>
                <a:cs typeface="Courier New"/>
              </a:rPr>
              <a:t>pore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size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distribution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index</a:t>
            </a:r>
            <a:r>
              <a:rPr lang="it-IT" sz="1400" b="1" dirty="0">
                <a:latin typeface="Courier New"/>
                <a:cs typeface="Courier New"/>
              </a:rPr>
              <a:t> (</a:t>
            </a:r>
            <a:r>
              <a:rPr lang="it-IT" sz="1400" b="1" dirty="0" err="1">
                <a:latin typeface="Courier New"/>
                <a:cs typeface="Courier New"/>
              </a:rPr>
              <a:t>dimensionless</a:t>
            </a:r>
            <a:r>
              <a:rPr lang="it-IT" sz="1400" b="1" dirty="0">
                <a:latin typeface="Courier New"/>
                <a:cs typeface="Courier New"/>
              </a:rPr>
              <a:t>); </a:t>
            </a:r>
          </a:p>
          <a:p>
            <a:r>
              <a:rPr lang="it-IT" sz="1400" b="1" dirty="0">
                <a:latin typeface="Courier New"/>
                <a:cs typeface="Courier New"/>
              </a:rPr>
              <a:t>h = </a:t>
            </a:r>
            <a:r>
              <a:rPr lang="it-IT" sz="1400" b="1" dirty="0" err="1">
                <a:latin typeface="Courier New"/>
                <a:cs typeface="Courier New"/>
              </a:rPr>
              <a:t>capillary</a:t>
            </a:r>
            <a:r>
              <a:rPr lang="it-IT" sz="1400" b="1" dirty="0">
                <a:latin typeface="Courier New"/>
                <a:cs typeface="Courier New"/>
              </a:rPr>
              <a:t> pressure (cm);</a:t>
            </a:r>
          </a:p>
          <a:p>
            <a:pPr algn="just"/>
            <a:r>
              <a:rPr lang="it-IT" sz="1400" b="1" dirty="0" err="1">
                <a:latin typeface="Courier New"/>
                <a:cs typeface="Courier New"/>
              </a:rPr>
              <a:t>h</a:t>
            </a:r>
            <a:r>
              <a:rPr lang="it-IT" sz="1400" b="1" baseline="-25000" dirty="0" err="1">
                <a:latin typeface="Courier New"/>
                <a:cs typeface="Courier New"/>
              </a:rPr>
              <a:t>b</a:t>
            </a:r>
            <a:r>
              <a:rPr lang="it-IT" sz="1400" b="1" dirty="0">
                <a:latin typeface="Courier New"/>
                <a:cs typeface="Courier New"/>
              </a:rPr>
              <a:t> = air-entry pressure (cm); </a:t>
            </a:r>
          </a:p>
          <a:p>
            <a:r>
              <a:rPr lang="it-IT" sz="1400" b="1" dirty="0">
                <a:latin typeface="Courier New"/>
                <a:cs typeface="Courier New"/>
              </a:rPr>
              <a:t>α = </a:t>
            </a:r>
            <a:r>
              <a:rPr lang="it-IT" sz="1400" b="1" dirty="0" err="1">
                <a:latin typeface="Courier New"/>
                <a:cs typeface="Courier New"/>
              </a:rPr>
              <a:t>parameter</a:t>
            </a:r>
            <a:r>
              <a:rPr lang="it-IT" sz="1400" b="1" dirty="0">
                <a:latin typeface="Courier New"/>
                <a:cs typeface="Courier New"/>
              </a:rPr>
              <a:t> of the van </a:t>
            </a:r>
            <a:r>
              <a:rPr lang="it-IT" sz="1400" b="1" dirty="0" err="1">
                <a:latin typeface="Courier New"/>
                <a:cs typeface="Courier New"/>
              </a:rPr>
              <a:t>Genuchten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equation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corresponding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approximately</a:t>
            </a:r>
            <a:r>
              <a:rPr lang="it-IT" sz="1400" b="1" dirty="0">
                <a:latin typeface="Courier New"/>
                <a:cs typeface="Courier New"/>
              </a:rPr>
              <a:t> to the inverse of the air-entry </a:t>
            </a:r>
            <a:r>
              <a:rPr lang="it-IT" sz="1400" b="1" dirty="0" err="1">
                <a:latin typeface="Courier New"/>
                <a:cs typeface="Courier New"/>
              </a:rPr>
              <a:t>value</a:t>
            </a:r>
            <a:r>
              <a:rPr lang="it-IT" sz="1400" b="1" dirty="0">
                <a:latin typeface="Courier New"/>
                <a:cs typeface="Courier New"/>
              </a:rPr>
              <a:t>, (cm</a:t>
            </a:r>
            <a:r>
              <a:rPr lang="it-IT" sz="1400" b="1" baseline="30000" dirty="0">
                <a:latin typeface="Courier New"/>
                <a:cs typeface="Courier New"/>
              </a:rPr>
              <a:t>-1</a:t>
            </a:r>
            <a:r>
              <a:rPr lang="it-IT" sz="1400" b="1" dirty="0">
                <a:latin typeface="Courier New"/>
                <a:cs typeface="Courier New"/>
              </a:rPr>
              <a:t>); </a:t>
            </a:r>
          </a:p>
          <a:p>
            <a:r>
              <a:rPr lang="it-IT" sz="1400" b="1" dirty="0">
                <a:latin typeface="Courier New"/>
                <a:cs typeface="Courier New"/>
              </a:rPr>
              <a:t>m, </a:t>
            </a:r>
            <a:r>
              <a:rPr lang="it-IT" sz="1400" b="1" dirty="0" err="1">
                <a:latin typeface="Courier New"/>
                <a:cs typeface="Courier New"/>
              </a:rPr>
              <a:t>n</a:t>
            </a:r>
            <a:r>
              <a:rPr lang="it-IT" sz="1400" b="1" dirty="0">
                <a:latin typeface="Courier New"/>
                <a:cs typeface="Courier New"/>
              </a:rPr>
              <a:t> = </a:t>
            </a:r>
            <a:r>
              <a:rPr lang="it-IT" sz="1400" b="1" dirty="0" err="1">
                <a:latin typeface="Courier New"/>
                <a:cs typeface="Courier New"/>
              </a:rPr>
              <a:t>empirical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shape-defining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parameters</a:t>
            </a:r>
            <a:r>
              <a:rPr lang="it-IT" sz="1400" b="1" dirty="0">
                <a:latin typeface="Courier New"/>
                <a:cs typeface="Courier New"/>
              </a:rPr>
              <a:t> in the van </a:t>
            </a:r>
            <a:r>
              <a:rPr lang="it-IT" sz="1400" b="1" dirty="0" err="1">
                <a:latin typeface="Courier New"/>
                <a:cs typeface="Courier New"/>
              </a:rPr>
              <a:t>Genuchten</a:t>
            </a:r>
            <a:r>
              <a:rPr lang="it-IT" sz="1400" b="1" dirty="0">
                <a:latin typeface="Courier New"/>
                <a:cs typeface="Courier New"/>
              </a:rPr>
              <a:t> </a:t>
            </a:r>
            <a:r>
              <a:rPr lang="it-IT" sz="1400" b="1" dirty="0" err="1">
                <a:latin typeface="Courier New"/>
                <a:cs typeface="Courier New"/>
              </a:rPr>
              <a:t>equation</a:t>
            </a:r>
            <a:r>
              <a:rPr lang="it-IT" sz="1400" b="1" dirty="0">
                <a:latin typeface="Courier New"/>
                <a:cs typeface="Courier New"/>
              </a:rPr>
              <a:t>, (</a:t>
            </a:r>
            <a:r>
              <a:rPr lang="it-IT" sz="1400" b="1" dirty="0" err="1">
                <a:latin typeface="Courier New"/>
                <a:cs typeface="Courier New"/>
              </a:rPr>
              <a:t>dimensionless</a:t>
            </a:r>
            <a:r>
              <a:rPr lang="it-IT" sz="1400" b="1" dirty="0">
                <a:latin typeface="Courier New"/>
                <a:cs typeface="Courier New"/>
              </a:rPr>
              <a:t>). </a:t>
            </a: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337587"/>
              </p:ext>
            </p:extLst>
          </p:nvPr>
        </p:nvGraphicFramePr>
        <p:xfrm>
          <a:off x="120469" y="2743258"/>
          <a:ext cx="6197807" cy="125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" name="Equation" r:id="rId3" imgW="2311400" imgH="469900" progId="Equation.3">
                  <p:embed/>
                </p:oleObj>
              </mc:Choice>
              <mc:Fallback>
                <p:oleObj name="Equation" r:id="rId3" imgW="2311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69" y="2743258"/>
                        <a:ext cx="6197807" cy="1259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80295"/>
              </p:ext>
            </p:extLst>
          </p:nvPr>
        </p:nvGraphicFramePr>
        <p:xfrm>
          <a:off x="113928" y="1079000"/>
          <a:ext cx="3121362" cy="125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" name="Equation" r:id="rId5" imgW="1384300" imgH="558800" progId="Equation.3">
                  <p:embed/>
                </p:oleObj>
              </mc:Choice>
              <mc:Fallback>
                <p:oleObj name="Equation" r:id="rId5" imgW="13843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928" y="1079000"/>
                        <a:ext cx="3121362" cy="1259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0" y="1052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latin typeface="Courier New"/>
                <a:cs typeface="Courier New"/>
              </a:rPr>
              <a:t>The van </a:t>
            </a:r>
            <a:r>
              <a:rPr lang="it-IT" sz="2400" b="1" dirty="0" err="1">
                <a:latin typeface="Courier New"/>
                <a:cs typeface="Courier New"/>
              </a:rPr>
              <a:t>Genuchten</a:t>
            </a:r>
            <a:r>
              <a:rPr lang="it-IT" sz="2400" b="1" dirty="0">
                <a:latin typeface="Courier New"/>
                <a:cs typeface="Courier New"/>
              </a:rPr>
              <a:t> (1980) water </a:t>
            </a:r>
            <a:r>
              <a:rPr lang="it-IT" sz="2400" b="1" dirty="0" err="1">
                <a:latin typeface="Courier New"/>
                <a:cs typeface="Courier New"/>
              </a:rPr>
              <a:t>retention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equation</a:t>
            </a:r>
            <a:r>
              <a:rPr lang="it-IT" sz="2400" b="1" dirty="0" smtClean="0">
                <a:latin typeface="Courier New"/>
                <a:cs typeface="Courier New"/>
              </a:rPr>
              <a:t>:</a:t>
            </a:r>
            <a:endParaRPr lang="it-IT" sz="2400" b="1" dirty="0">
              <a:latin typeface="Courier New"/>
              <a:cs typeface="Courier New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21926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urier New"/>
                <a:cs typeface="Courier New"/>
              </a:rPr>
              <a:t>The Brooks and </a:t>
            </a:r>
            <a:r>
              <a:rPr lang="it-IT" sz="2400" b="1" dirty="0" err="1">
                <a:latin typeface="Courier New"/>
                <a:cs typeface="Courier New"/>
              </a:rPr>
              <a:t>Corey</a:t>
            </a:r>
            <a:r>
              <a:rPr lang="it-IT" sz="2400" b="1" dirty="0">
                <a:latin typeface="Courier New"/>
                <a:cs typeface="Courier New"/>
              </a:rPr>
              <a:t> (1964) model</a:t>
            </a:r>
            <a:r>
              <a:rPr lang="it-IT" sz="2400" b="1" dirty="0" smtClean="0">
                <a:latin typeface="Courier New"/>
                <a:cs typeface="Courier New"/>
              </a:rPr>
              <a:t>:</a:t>
            </a:r>
            <a:endParaRPr lang="it-IT" sz="24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925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854743"/>
              </p:ext>
            </p:extLst>
          </p:nvPr>
        </p:nvGraphicFramePr>
        <p:xfrm>
          <a:off x="101600" y="308949"/>
          <a:ext cx="8928100" cy="6046607"/>
        </p:xfrm>
        <a:graphic>
          <a:graphicData uri="http://schemas.openxmlformats.org/drawingml/2006/table">
            <a:tbl>
              <a:tblPr/>
              <a:tblGrid>
                <a:gridCol w="4887112"/>
                <a:gridCol w="2800972"/>
                <a:gridCol w="1240016"/>
              </a:tblGrid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PTF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region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HYPRES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Europe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Saxton et al., 1986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USA,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nationwide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09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Campbell and Shiosawa, 1992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No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particular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Rawls and Brakensiek, 1985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USA,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nationwide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Williams et al., 1992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Australia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Williams et al., 1992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Australia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Oosterveld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and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Chang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, 1980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Canada, Alberta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14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Mayr and Jarvice, 1999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Wösten et al., 1999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Europe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Varallyay et al., 1982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Hungary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Vereecken et al., 1989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Belgium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Wösten et al., 1999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Europe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Tomasella and Hodnett, 1998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Brazil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Rawls et al. 1982b*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USA, nationwide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Gupta and Larson, 1979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Central USA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Rajkai and Varallyay, 1992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Hungary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Rawls et al. 1983*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USA, nationwide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8121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* =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corrected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for OM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according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to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Nemes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et al., 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7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42236"/>
              </p:ext>
            </p:extLst>
          </p:nvPr>
        </p:nvGraphicFramePr>
        <p:xfrm>
          <a:off x="127000" y="2006159"/>
          <a:ext cx="8864600" cy="4431167"/>
        </p:xfrm>
        <a:graphic>
          <a:graphicData uri="http://schemas.openxmlformats.org/drawingml/2006/table">
            <a:tbl>
              <a:tblPr/>
              <a:tblGrid>
                <a:gridCol w="2912085"/>
                <a:gridCol w="581032"/>
                <a:gridCol w="559530"/>
                <a:gridCol w="572694"/>
                <a:gridCol w="572694"/>
                <a:gridCol w="566113"/>
                <a:gridCol w="526618"/>
                <a:gridCol w="566113"/>
                <a:gridCol w="566113"/>
                <a:gridCol w="454206"/>
                <a:gridCol w="493701"/>
                <a:gridCol w="493701"/>
              </a:tblGrid>
              <a:tr h="68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PTF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RMSE </a:t>
                      </a: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(%)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86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HYPRES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Saxton et al., 1986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Campbell and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Shiosawa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, 1992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Rawls and Brakensiek, 1985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Williams et al., 1992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Williams et al., 1992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Oosterveld and Chang, 1980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Mayr and Jarvice, 1999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Wösten et al., 1999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Varallyay</a:t>
                      </a:r>
                      <a:r>
                        <a:rPr lang="it-IT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et al., 1982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Vereecken et al., 1989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Wösten et al., 1999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Tomasella and </a:t>
                      </a:r>
                      <a:r>
                        <a:rPr lang="it-IT" sz="14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Hodnett</a:t>
                      </a:r>
                      <a:r>
                        <a:rPr lang="it-IT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, 1998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22,7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Rawls et al. 1982b*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Gupta and Larson, 1979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Rajkai and Varallyay, 1992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19,3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Rawls et al. 1983*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602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*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corrected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for OM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according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to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Nemes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et al., 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14591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latin typeface="Courier New"/>
                <a:cs typeface="Courier New"/>
              </a:rPr>
              <a:t>N</a:t>
            </a:r>
            <a:r>
              <a:rPr lang="it-IT" sz="1200" b="1" dirty="0">
                <a:latin typeface="Courier New"/>
                <a:cs typeface="Courier New"/>
              </a:rPr>
              <a:t> = </a:t>
            </a:r>
            <a:r>
              <a:rPr lang="it-IT" sz="1200" b="1" dirty="0" err="1">
                <a:latin typeface="Courier New"/>
                <a:cs typeface="Courier New"/>
              </a:rPr>
              <a:t>number</a:t>
            </a:r>
            <a:r>
              <a:rPr lang="it-IT" sz="1200" b="1" dirty="0">
                <a:latin typeface="Courier New"/>
                <a:cs typeface="Courier New"/>
              </a:rPr>
              <a:t> of </a:t>
            </a:r>
            <a:r>
              <a:rPr lang="it-IT" sz="1200" b="1" dirty="0" err="1">
                <a:latin typeface="Courier New"/>
                <a:cs typeface="Courier New"/>
              </a:rPr>
              <a:t>measurements</a:t>
            </a:r>
            <a:r>
              <a:rPr lang="it-IT" sz="1200" b="1" dirty="0">
                <a:latin typeface="Courier New"/>
                <a:cs typeface="Courier New"/>
              </a:rPr>
              <a:t>;</a:t>
            </a:r>
          </a:p>
          <a:p>
            <a:r>
              <a:rPr lang="it-IT" sz="1200" b="1" dirty="0" err="1">
                <a:latin typeface="Courier New"/>
                <a:cs typeface="Courier New"/>
              </a:rPr>
              <a:t>θ</a:t>
            </a:r>
            <a:r>
              <a:rPr lang="it-IT" sz="1200" b="1" baseline="-25000" dirty="0" err="1">
                <a:latin typeface="Courier New"/>
                <a:cs typeface="Courier New"/>
              </a:rPr>
              <a:t>i</a:t>
            </a:r>
            <a:r>
              <a:rPr lang="it-IT" sz="1200" b="1" dirty="0">
                <a:latin typeface="Courier New"/>
                <a:cs typeface="Courier New"/>
              </a:rPr>
              <a:t> and </a:t>
            </a:r>
            <a:r>
              <a:rPr lang="it-IT" sz="1200" b="1" dirty="0" err="1">
                <a:latin typeface="Courier New"/>
                <a:cs typeface="Courier New"/>
              </a:rPr>
              <a:t>θ</a:t>
            </a:r>
            <a:r>
              <a:rPr lang="it-IT" sz="1200" b="1" baseline="-25000" dirty="0" err="1">
                <a:latin typeface="Courier New"/>
                <a:cs typeface="Courier New"/>
              </a:rPr>
              <a:t>i</a:t>
            </a:r>
            <a:r>
              <a:rPr lang="it-IT" sz="1200" b="1" baseline="30000" dirty="0">
                <a:latin typeface="Courier New"/>
                <a:cs typeface="Courier New"/>
              </a:rPr>
              <a:t>*</a:t>
            </a:r>
            <a:r>
              <a:rPr lang="it-IT" sz="1200" b="1" dirty="0">
                <a:latin typeface="Courier New"/>
                <a:cs typeface="Courier New"/>
              </a:rPr>
              <a:t> = </a:t>
            </a:r>
            <a:r>
              <a:rPr lang="it-IT" sz="1200" b="1" dirty="0" err="1">
                <a:latin typeface="Courier New"/>
                <a:cs typeface="Courier New"/>
              </a:rPr>
              <a:t>real</a:t>
            </a:r>
            <a:r>
              <a:rPr lang="it-IT" sz="1200" b="1" dirty="0">
                <a:latin typeface="Courier New"/>
                <a:cs typeface="Courier New"/>
              </a:rPr>
              <a:t> and </a:t>
            </a:r>
            <a:r>
              <a:rPr lang="it-IT" sz="1200" b="1" dirty="0" err="1">
                <a:latin typeface="Courier New"/>
                <a:cs typeface="Courier New"/>
              </a:rPr>
              <a:t>estimated</a:t>
            </a:r>
            <a:r>
              <a:rPr lang="it-IT" sz="1200" b="1" dirty="0">
                <a:latin typeface="Courier New"/>
                <a:cs typeface="Courier New"/>
              </a:rPr>
              <a:t> </a:t>
            </a:r>
            <a:r>
              <a:rPr lang="it-IT" sz="1200" b="1" dirty="0" err="1">
                <a:latin typeface="Courier New"/>
                <a:cs typeface="Courier New"/>
              </a:rPr>
              <a:t>volumetric</a:t>
            </a:r>
            <a:r>
              <a:rPr lang="it-IT" sz="1200" b="1" dirty="0">
                <a:latin typeface="Courier New"/>
                <a:cs typeface="Courier New"/>
              </a:rPr>
              <a:t> water </a:t>
            </a:r>
            <a:r>
              <a:rPr lang="it-IT" sz="1200" b="1" dirty="0" err="1" smtClean="0">
                <a:latin typeface="Courier New"/>
                <a:cs typeface="Courier New"/>
              </a:rPr>
              <a:t>content</a:t>
            </a:r>
            <a:r>
              <a:rPr lang="it-IT" sz="1200" b="1" dirty="0" smtClean="0">
                <a:latin typeface="Courier New"/>
                <a:cs typeface="Courier New"/>
              </a:rPr>
              <a:t> </a:t>
            </a:r>
            <a:r>
              <a:rPr lang="it-IT" sz="1200" b="1" dirty="0">
                <a:latin typeface="Courier New"/>
                <a:cs typeface="Courier New"/>
              </a:rPr>
              <a:t>(</a:t>
            </a:r>
            <a:r>
              <a:rPr lang="it-IT" sz="1200" b="1" dirty="0" err="1">
                <a:latin typeface="Courier New"/>
                <a:cs typeface="Courier New"/>
              </a:rPr>
              <a:t>θ</a:t>
            </a:r>
            <a:r>
              <a:rPr lang="it-IT" sz="1200" b="1" dirty="0">
                <a:latin typeface="Courier New"/>
                <a:cs typeface="Courier New"/>
              </a:rPr>
              <a:t>%).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16381"/>
              </p:ext>
            </p:extLst>
          </p:nvPr>
        </p:nvGraphicFramePr>
        <p:xfrm>
          <a:off x="151028" y="176793"/>
          <a:ext cx="4558224" cy="125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4" imgW="1562100" imgH="431800" progId="Equation.3">
                  <p:embed/>
                </p:oleObj>
              </mc:Choice>
              <mc:Fallback>
                <p:oleObj name="Equation" r:id="rId4" imgW="1562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028" y="176793"/>
                        <a:ext cx="4558224" cy="1259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819315"/>
            <a:ext cx="9144000" cy="389442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400" b="1" i="1" u="sng" dirty="0" err="1">
                <a:latin typeface="Courier New"/>
                <a:cs typeface="Courier New"/>
              </a:rPr>
              <a:t>r</a:t>
            </a:r>
            <a:r>
              <a:rPr lang="it-IT" sz="2400" b="1" i="1" u="sng" dirty="0" err="1" smtClean="0">
                <a:latin typeface="Courier New"/>
                <a:cs typeface="Courier New"/>
              </a:rPr>
              <a:t>eal</a:t>
            </a:r>
            <a:r>
              <a:rPr lang="it-IT" sz="2400" b="1" i="1" u="sng" dirty="0" smtClean="0">
                <a:latin typeface="Courier New"/>
                <a:cs typeface="Courier New"/>
              </a:rPr>
              <a:t> and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theorical</a:t>
            </a:r>
            <a:r>
              <a:rPr lang="it-IT" sz="2400" b="1" i="1" u="sng" dirty="0" smtClean="0">
                <a:latin typeface="Courier New"/>
                <a:cs typeface="Courier New"/>
              </a:rPr>
              <a:t> water </a:t>
            </a:r>
            <a:r>
              <a:rPr lang="it-IT" sz="2400" b="1" i="1" u="sng" dirty="0" err="1">
                <a:latin typeface="Courier New"/>
                <a:cs typeface="Courier New"/>
              </a:rPr>
              <a:t>retention</a:t>
            </a:r>
            <a:r>
              <a:rPr lang="it-IT" sz="2400" b="1" i="1" u="sng" dirty="0">
                <a:latin typeface="Courier New"/>
                <a:cs typeface="Courier New"/>
              </a:rPr>
              <a:t> </a:t>
            </a:r>
            <a:r>
              <a:rPr lang="it-IT" sz="2400" b="1" i="1" u="sng" dirty="0" err="1">
                <a:latin typeface="Courier New"/>
                <a:cs typeface="Courier New"/>
              </a:rPr>
              <a:t>curves</a:t>
            </a:r>
            <a:endParaRPr lang="it-IT" sz="2400" b="1" i="1" u="sng" dirty="0">
              <a:latin typeface="Courier New"/>
              <a:cs typeface="Courier New"/>
            </a:endParaRPr>
          </a:p>
        </p:txBody>
      </p:sp>
      <p:pic>
        <p:nvPicPr>
          <p:cNvPr id="8" name="Immagine 7" descr="Senza titolo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9" y="1629000"/>
            <a:ext cx="7124122" cy="3600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09938" y="5422900"/>
            <a:ext cx="712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R</a:t>
            </a:r>
            <a:r>
              <a:rPr lang="en-US" sz="1600" b="1" dirty="0" smtClean="0">
                <a:latin typeface="Courier New"/>
                <a:cs typeface="Courier New"/>
              </a:rPr>
              <a:t>eal (red) </a:t>
            </a:r>
            <a:r>
              <a:rPr lang="en-US" sz="1600" b="1" dirty="0">
                <a:latin typeface="Courier New"/>
                <a:cs typeface="Courier New"/>
              </a:rPr>
              <a:t>and theoretical water retention curves; the curve with best RMSE (6,1 %) is highlighted, and the worst (31,5 %) is </a:t>
            </a:r>
            <a:r>
              <a:rPr lang="en-US" sz="1600" b="1" dirty="0" smtClean="0">
                <a:latin typeface="Courier New"/>
                <a:cs typeface="Courier New"/>
              </a:rPr>
              <a:t>dashed</a:t>
            </a:r>
            <a:r>
              <a:rPr lang="it-IT" sz="1600" b="1" dirty="0">
                <a:latin typeface="Courier New"/>
                <a:cs typeface="Courier Ne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6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07442"/>
              </p:ext>
            </p:extLst>
          </p:nvPr>
        </p:nvGraphicFramePr>
        <p:xfrm>
          <a:off x="126999" y="3244296"/>
          <a:ext cx="8915401" cy="2351610"/>
        </p:xfrm>
        <a:graphic>
          <a:graphicData uri="http://schemas.openxmlformats.org/drawingml/2006/table">
            <a:tbl>
              <a:tblPr/>
              <a:tblGrid>
                <a:gridCol w="2908301"/>
                <a:gridCol w="1397000"/>
                <a:gridCol w="939800"/>
                <a:gridCol w="800100"/>
                <a:gridCol w="647700"/>
                <a:gridCol w="800100"/>
                <a:gridCol w="1422400"/>
              </a:tblGrid>
              <a:tr h="1772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sample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texture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b.d.</a:t>
                      </a:r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*</a:t>
                      </a:r>
                      <a:endParaRPr lang="is-IS" sz="2000" b="1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p.d.</a:t>
                      </a:r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*</a:t>
                      </a:r>
                      <a:endParaRPr lang="is-IS" sz="2000" b="1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O.C.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depth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structure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2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g/cm</a:t>
                      </a:r>
                      <a:r>
                        <a:rPr lang="it-IT" sz="20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</a:t>
                      </a:r>
                      <a:endParaRPr lang="it-IT" sz="2000" b="0" i="1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g/cm</a:t>
                      </a:r>
                      <a:r>
                        <a:rPr lang="it-IT" sz="20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</a:t>
                      </a:r>
                      <a:endParaRPr lang="it-IT" sz="2000" b="0" i="1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2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hypothetical soil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silty loam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2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mean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of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landfill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soils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silty loam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compacted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*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b.d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. = bulk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density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;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p.d.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particle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density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0" y="95381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urier New"/>
                <a:cs typeface="Courier New"/>
              </a:rPr>
              <a:t>All the </a:t>
            </a:r>
            <a:r>
              <a:rPr lang="en-US" sz="2000" b="1" dirty="0">
                <a:latin typeface="Courier New"/>
                <a:cs typeface="Courier New"/>
              </a:rPr>
              <a:t>hydraulic data of the landfill cover soils </a:t>
            </a:r>
            <a:r>
              <a:rPr lang="en-US" sz="2000" b="1" dirty="0" smtClean="0">
                <a:latin typeface="Courier New"/>
                <a:cs typeface="Courier New"/>
              </a:rPr>
              <a:t>(instrumentally and PTFs) were </a:t>
            </a:r>
            <a:r>
              <a:rPr lang="en-US" sz="2000" b="1" dirty="0">
                <a:latin typeface="Courier New"/>
                <a:cs typeface="Courier New"/>
              </a:rPr>
              <a:t>compared with those of </a:t>
            </a:r>
            <a:r>
              <a:rPr lang="en-US" sz="2000" b="1" dirty="0" smtClean="0">
                <a:latin typeface="Courier New"/>
                <a:cs typeface="Courier New"/>
              </a:rPr>
              <a:t>an hypothetical soil </a:t>
            </a:r>
            <a:r>
              <a:rPr lang="en-US" sz="2000" b="1" dirty="0">
                <a:latin typeface="Courier New"/>
                <a:cs typeface="Courier New"/>
              </a:rPr>
              <a:t>with the following chemical-physical </a:t>
            </a:r>
            <a:r>
              <a:rPr lang="en-US" sz="2000" b="1" dirty="0" smtClean="0">
                <a:latin typeface="Courier New"/>
                <a:cs typeface="Courier New"/>
              </a:rPr>
              <a:t>characteristics. </a:t>
            </a:r>
          </a:p>
        </p:txBody>
      </p:sp>
    </p:spTree>
    <p:extLst>
      <p:ext uri="{BB962C8B-B14F-4D97-AF65-F5344CB8AC3E}">
        <p14:creationId xmlns:p14="http://schemas.microsoft.com/office/powerpoint/2010/main" val="21849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586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" y="1946219"/>
            <a:ext cx="9144000" cy="2605434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800" b="1" dirty="0" smtClean="0">
                <a:latin typeface="Courier New"/>
                <a:cs typeface="Courier New"/>
              </a:rPr>
              <a:t>The </a:t>
            </a:r>
            <a:r>
              <a:rPr lang="it-IT" sz="2800" b="1" dirty="0" err="1">
                <a:latin typeface="Courier New"/>
                <a:cs typeface="Courier New"/>
              </a:rPr>
              <a:t>increase</a:t>
            </a:r>
            <a:r>
              <a:rPr lang="it-IT" sz="2800" b="1" dirty="0">
                <a:latin typeface="Courier New"/>
                <a:cs typeface="Courier New"/>
              </a:rPr>
              <a:t> in human </a:t>
            </a:r>
            <a:r>
              <a:rPr lang="it-IT" sz="2800" b="1" dirty="0" err="1">
                <a:latin typeface="Courier New"/>
                <a:cs typeface="Courier New"/>
              </a:rPr>
              <a:t>activities</a:t>
            </a:r>
            <a:r>
              <a:rPr lang="it-IT" sz="2800" b="1" dirty="0">
                <a:latin typeface="Courier New"/>
                <a:cs typeface="Courier New"/>
              </a:rPr>
              <a:t> in </a:t>
            </a:r>
            <a:r>
              <a:rPr lang="it-IT" sz="2800" b="1" dirty="0" err="1">
                <a:latin typeface="Courier New"/>
                <a:cs typeface="Courier New"/>
              </a:rPr>
              <a:t>recent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decades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has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resulted</a:t>
            </a:r>
            <a:r>
              <a:rPr lang="it-IT" sz="2800" b="1" dirty="0">
                <a:latin typeface="Courier New"/>
                <a:cs typeface="Courier New"/>
              </a:rPr>
              <a:t> in an </a:t>
            </a:r>
            <a:r>
              <a:rPr lang="it-IT" sz="2800" b="1" dirty="0" err="1">
                <a:latin typeface="Courier New"/>
                <a:cs typeface="Courier New"/>
              </a:rPr>
              <a:t>ongoing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depletion</a:t>
            </a:r>
            <a:r>
              <a:rPr lang="it-IT" sz="2800" b="1" dirty="0">
                <a:latin typeface="Courier New"/>
                <a:cs typeface="Courier New"/>
              </a:rPr>
              <a:t> of </a:t>
            </a:r>
            <a:r>
              <a:rPr lang="it-IT" sz="2800" b="1" dirty="0" err="1">
                <a:latin typeface="Courier New"/>
                <a:cs typeface="Courier New"/>
              </a:rPr>
              <a:t>soil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resources</a:t>
            </a:r>
            <a:r>
              <a:rPr lang="it-IT" sz="2800" b="1" dirty="0">
                <a:latin typeface="Courier New"/>
                <a:cs typeface="Courier New"/>
              </a:rPr>
              <a:t> to the </a:t>
            </a:r>
            <a:r>
              <a:rPr lang="it-IT" sz="2800" b="1" dirty="0" err="1">
                <a:latin typeface="Courier New"/>
                <a:cs typeface="Courier New"/>
              </a:rPr>
              <a:t>point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that</a:t>
            </a:r>
            <a:r>
              <a:rPr lang="it-IT" sz="2800" b="1" dirty="0">
                <a:latin typeface="Courier New"/>
                <a:cs typeface="Courier New"/>
              </a:rPr>
              <a:t> the </a:t>
            </a:r>
            <a:r>
              <a:rPr lang="it-IT" sz="2800" b="1" dirty="0" err="1">
                <a:latin typeface="Courier New"/>
                <a:cs typeface="Courier New"/>
              </a:rPr>
              <a:t>relevant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authorities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have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included</a:t>
            </a:r>
            <a:r>
              <a:rPr lang="it-IT" sz="2800" b="1" dirty="0">
                <a:latin typeface="Courier New"/>
                <a:cs typeface="Courier New"/>
              </a:rPr>
              <a:t> in </a:t>
            </a:r>
            <a:r>
              <a:rPr lang="it-IT" sz="2800" b="1" dirty="0" err="1">
                <a:latin typeface="Courier New"/>
                <a:cs typeface="Courier New"/>
              </a:rPr>
              <a:t>their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priorities</a:t>
            </a:r>
            <a:r>
              <a:rPr lang="it-IT" sz="2800" b="1" dirty="0">
                <a:latin typeface="Courier New"/>
                <a:cs typeface="Courier New"/>
              </a:rPr>
              <a:t> the </a:t>
            </a:r>
            <a:r>
              <a:rPr lang="it-IT" sz="2800" b="1" dirty="0" err="1">
                <a:latin typeface="Courier New"/>
                <a:cs typeface="Courier New"/>
              </a:rPr>
              <a:t>recovery</a:t>
            </a:r>
            <a:r>
              <a:rPr lang="it-IT" sz="2800" b="1" dirty="0">
                <a:latin typeface="Courier New"/>
                <a:cs typeface="Courier New"/>
              </a:rPr>
              <a:t> of </a:t>
            </a:r>
            <a:r>
              <a:rPr lang="it-IT" sz="2800" b="1" dirty="0" err="1">
                <a:latin typeface="Courier New"/>
                <a:cs typeface="Courier New"/>
              </a:rPr>
              <a:t>degraded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areas</a:t>
            </a:r>
            <a:r>
              <a:rPr lang="it-IT" sz="2800" b="1" dirty="0">
                <a:latin typeface="Courier New"/>
                <a:cs typeface="Courier New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69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165100"/>
            <a:ext cx="9144000" cy="758774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400" b="1" i="1" u="sng" dirty="0" err="1">
                <a:latin typeface="Courier New"/>
                <a:cs typeface="Courier New"/>
              </a:rPr>
              <a:t>real</a:t>
            </a:r>
            <a:r>
              <a:rPr lang="it-IT" sz="2400" b="1" i="1" u="sng" dirty="0">
                <a:latin typeface="Courier New"/>
                <a:cs typeface="Courier New"/>
              </a:rPr>
              <a:t> (</a:t>
            </a:r>
            <a:r>
              <a:rPr lang="it-IT" sz="2400" b="1" i="1" u="sng" dirty="0" err="1">
                <a:latin typeface="Courier New"/>
                <a:cs typeface="Courier New"/>
              </a:rPr>
              <a:t>red</a:t>
            </a:r>
            <a:r>
              <a:rPr lang="it-IT" sz="2400" b="1" i="1" u="sng" dirty="0">
                <a:latin typeface="Courier New"/>
                <a:cs typeface="Courier New"/>
              </a:rPr>
              <a:t>) and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hypothetical</a:t>
            </a:r>
            <a:r>
              <a:rPr lang="it-IT" sz="2400" b="1" u="sng" dirty="0" smtClean="0">
                <a:latin typeface="Courier New"/>
                <a:cs typeface="Courier New"/>
              </a:rPr>
              <a:t>*</a:t>
            </a:r>
            <a:r>
              <a:rPr lang="it-IT" sz="2400" b="1" i="1" u="sng" dirty="0" smtClean="0">
                <a:latin typeface="Courier New"/>
                <a:cs typeface="Courier New"/>
              </a:rPr>
              <a:t> </a:t>
            </a:r>
            <a:r>
              <a:rPr lang="it-IT" sz="2400" b="1" i="1" u="sng" dirty="0">
                <a:latin typeface="Courier New"/>
                <a:cs typeface="Courier New"/>
              </a:rPr>
              <a:t>(</a:t>
            </a:r>
            <a:r>
              <a:rPr lang="it-IT" sz="2400" b="1" i="1" u="sng" dirty="0" err="1">
                <a:latin typeface="Courier New"/>
                <a:cs typeface="Courier New"/>
              </a:rPr>
              <a:t>gray</a:t>
            </a:r>
            <a:r>
              <a:rPr lang="it-IT" sz="2400" b="1" i="1" u="sng" dirty="0">
                <a:latin typeface="Courier New"/>
                <a:cs typeface="Courier New"/>
              </a:rPr>
              <a:t>) water </a:t>
            </a:r>
            <a:r>
              <a:rPr lang="it-IT" sz="2400" b="1" i="1" u="sng" dirty="0" err="1">
                <a:latin typeface="Courier New"/>
                <a:cs typeface="Courier New"/>
              </a:rPr>
              <a:t>retention</a:t>
            </a:r>
            <a:r>
              <a:rPr lang="it-IT" sz="2400" b="1" i="1" u="sng" dirty="0">
                <a:latin typeface="Courier New"/>
                <a:cs typeface="Courier New"/>
              </a:rPr>
              <a:t>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curves</a:t>
            </a:r>
            <a:endParaRPr lang="it-IT" sz="2400" b="1" i="1" u="sng" dirty="0">
              <a:latin typeface="Courier New"/>
              <a:cs typeface="Courier New"/>
            </a:endParaRPr>
          </a:p>
        </p:txBody>
      </p:sp>
      <p:pic>
        <p:nvPicPr>
          <p:cNvPr id="2" name="Immagine 1" descr="Senza titolo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8" y="1835308"/>
            <a:ext cx="7140984" cy="360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55711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Courier New"/>
                <a:cs typeface="Courier New"/>
              </a:rPr>
              <a:t>*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latin typeface="Courier New"/>
                <a:cs typeface="Courier New"/>
              </a:rPr>
              <a:t>= </a:t>
            </a:r>
            <a:r>
              <a:rPr lang="en-US" sz="1600" b="1" dirty="0" smtClean="0">
                <a:latin typeface="Courier New"/>
                <a:cs typeface="Courier New"/>
              </a:rPr>
              <a:t>The </a:t>
            </a:r>
            <a:r>
              <a:rPr lang="en-US" sz="1600" b="1" dirty="0">
                <a:latin typeface="Courier New"/>
                <a:cs typeface="Courier New"/>
              </a:rPr>
              <a:t>volumetric water content at different pressures was calculated through the average of the water contents resulting from the 18 PTFs.</a:t>
            </a:r>
            <a:endParaRPr lang="it-IT" sz="16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667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2424879"/>
            <a:ext cx="9143999" cy="174365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800" b="1" i="1" u="sng" dirty="0" err="1" smtClean="0">
                <a:latin typeface="Courier New"/>
                <a:cs typeface="Courier New"/>
              </a:rPr>
              <a:t>Comparison</a:t>
            </a:r>
            <a:r>
              <a:rPr lang="it-IT" sz="2800" b="1" i="1" u="sng" dirty="0" smtClean="0">
                <a:latin typeface="Courier New"/>
                <a:cs typeface="Courier New"/>
              </a:rPr>
              <a:t> of the </a:t>
            </a:r>
            <a:r>
              <a:rPr lang="it-IT" sz="2800" b="1" i="1" u="sng" dirty="0">
                <a:latin typeface="Courier New"/>
                <a:cs typeface="Courier New"/>
              </a:rPr>
              <a:t>water </a:t>
            </a:r>
            <a:r>
              <a:rPr lang="it-IT" sz="2800" b="1" i="1" u="sng" dirty="0" err="1">
                <a:latin typeface="Courier New"/>
                <a:cs typeface="Courier New"/>
              </a:rPr>
              <a:t>content</a:t>
            </a:r>
            <a:r>
              <a:rPr lang="it-IT" sz="2800" b="1" i="1" u="sng" dirty="0">
                <a:latin typeface="Courier New"/>
                <a:cs typeface="Courier New"/>
              </a:rPr>
              <a:t> </a:t>
            </a:r>
            <a:r>
              <a:rPr lang="it-IT" sz="2800" b="1" i="1" u="sng" dirty="0" err="1">
                <a:latin typeface="Courier New"/>
                <a:cs typeface="Courier New"/>
              </a:rPr>
              <a:t>at</a:t>
            </a:r>
            <a:r>
              <a:rPr lang="it-IT" sz="2800" b="1" i="1" u="sng" dirty="0">
                <a:latin typeface="Courier New"/>
                <a:cs typeface="Courier New"/>
              </a:rPr>
              <a:t> </a:t>
            </a:r>
            <a:r>
              <a:rPr lang="it-IT" sz="2800" b="1" i="1" u="sng" dirty="0" err="1">
                <a:latin typeface="Courier New"/>
                <a:cs typeface="Courier New"/>
              </a:rPr>
              <a:t>different</a:t>
            </a:r>
            <a:r>
              <a:rPr lang="it-IT" sz="2800" b="1" i="1" u="sng" dirty="0">
                <a:latin typeface="Courier New"/>
                <a:cs typeface="Courier New"/>
              </a:rPr>
              <a:t> pressure </a:t>
            </a:r>
            <a:r>
              <a:rPr lang="it-IT" sz="2800" b="1" i="1" u="sng" dirty="0" err="1">
                <a:latin typeface="Courier New"/>
                <a:cs typeface="Courier New"/>
              </a:rPr>
              <a:t>values</a:t>
            </a:r>
            <a:r>
              <a:rPr lang="it-IT" sz="2800" b="1" i="1" u="sng" dirty="0">
                <a:latin typeface="Courier New"/>
                <a:cs typeface="Courier New"/>
              </a:rPr>
              <a:t> </a:t>
            </a:r>
            <a:r>
              <a:rPr lang="it-IT" sz="2800" b="1" i="1" u="sng" dirty="0" err="1" smtClean="0">
                <a:latin typeface="Courier New"/>
                <a:cs typeface="Courier New"/>
              </a:rPr>
              <a:t>between</a:t>
            </a:r>
            <a:r>
              <a:rPr lang="it-IT" sz="2800" b="1" i="1" u="sng" dirty="0" smtClean="0">
                <a:latin typeface="Courier New"/>
                <a:cs typeface="Courier New"/>
              </a:rPr>
              <a:t> </a:t>
            </a:r>
            <a:r>
              <a:rPr lang="it-IT" sz="2800" b="1" i="1" u="sng" dirty="0" err="1">
                <a:latin typeface="Courier New"/>
                <a:cs typeface="Courier New"/>
              </a:rPr>
              <a:t>all</a:t>
            </a:r>
            <a:r>
              <a:rPr lang="it-IT" sz="2800" b="1" i="1" u="sng" dirty="0">
                <a:latin typeface="Courier New"/>
                <a:cs typeface="Courier New"/>
              </a:rPr>
              <a:t> the </a:t>
            </a:r>
            <a:r>
              <a:rPr lang="it-IT" sz="2800" b="1" i="1" u="sng" dirty="0" err="1">
                <a:latin typeface="Courier New"/>
                <a:cs typeface="Courier New"/>
              </a:rPr>
              <a:t>soils</a:t>
            </a:r>
            <a:r>
              <a:rPr lang="it-IT" sz="2800" b="1" i="1" u="sng" dirty="0">
                <a:latin typeface="Courier New"/>
                <a:cs typeface="Courier New"/>
              </a:rPr>
              <a:t> </a:t>
            </a:r>
            <a:r>
              <a:rPr lang="it-IT" sz="2800" b="1" i="1" u="sng" dirty="0" err="1">
                <a:latin typeface="Courier New"/>
                <a:cs typeface="Courier New"/>
              </a:rPr>
              <a:t>sampled</a:t>
            </a:r>
            <a:r>
              <a:rPr lang="it-IT" sz="2800" b="1" i="1" u="sng" dirty="0">
                <a:latin typeface="Courier New"/>
                <a:cs typeface="Courier New"/>
              </a:rPr>
              <a:t> </a:t>
            </a:r>
            <a:r>
              <a:rPr lang="it-IT" sz="2800" b="1" i="1" u="sng" dirty="0" smtClean="0">
                <a:latin typeface="Courier New"/>
                <a:cs typeface="Courier New"/>
              </a:rPr>
              <a:t>and the </a:t>
            </a:r>
            <a:r>
              <a:rPr lang="it-IT" sz="2800" b="1" i="1" u="sng" dirty="0" err="1">
                <a:latin typeface="Courier New"/>
                <a:cs typeface="Courier New"/>
              </a:rPr>
              <a:t>hypothetical</a:t>
            </a:r>
            <a:r>
              <a:rPr lang="it-IT" sz="2800" b="1" i="1" u="sng" dirty="0">
                <a:latin typeface="Courier New"/>
                <a:cs typeface="Courier New"/>
              </a:rPr>
              <a:t> control </a:t>
            </a:r>
            <a:r>
              <a:rPr lang="it-IT" sz="2800" b="1" i="1" u="sng" dirty="0" err="1">
                <a:latin typeface="Courier New"/>
                <a:cs typeface="Courier New"/>
              </a:rPr>
              <a:t>soil</a:t>
            </a:r>
            <a:endParaRPr lang="it-IT" sz="2800" b="1" i="1" u="sng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155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pic>
        <p:nvPicPr>
          <p:cNvPr id="5" name="Immagine 4" descr="Senza titol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1" y="1527014"/>
            <a:ext cx="7290618" cy="360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8186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err="1" smtClean="0">
                <a:latin typeface="Courier New"/>
                <a:cs typeface="Courier New"/>
              </a:rPr>
              <a:t>Volumetric</a:t>
            </a:r>
            <a:r>
              <a:rPr lang="it-IT" sz="2400" b="1" i="1" u="sng" dirty="0" smtClean="0">
                <a:latin typeface="Courier New"/>
                <a:cs typeface="Courier New"/>
              </a:rPr>
              <a:t> water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content</a:t>
            </a:r>
            <a:r>
              <a:rPr lang="it-IT" sz="2400" b="1" i="1" u="sng" dirty="0" smtClean="0">
                <a:latin typeface="Courier New"/>
                <a:cs typeface="Courier New"/>
              </a:rPr>
              <a:t>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at</a:t>
            </a:r>
            <a:r>
              <a:rPr lang="it-IT" sz="2400" b="1" i="1" u="sng" dirty="0" smtClean="0">
                <a:latin typeface="Courier New"/>
                <a:cs typeface="Courier New"/>
              </a:rPr>
              <a:t> -0,10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KPa</a:t>
            </a:r>
            <a:endParaRPr lang="it-IT" sz="2400" b="1" i="1" u="sng" dirty="0">
              <a:latin typeface="Courier New"/>
              <a:cs typeface="Courier New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13898"/>
              </p:ext>
            </p:extLst>
          </p:nvPr>
        </p:nvGraphicFramePr>
        <p:xfrm>
          <a:off x="926691" y="5383689"/>
          <a:ext cx="7290618" cy="1097280"/>
        </p:xfrm>
        <a:graphic>
          <a:graphicData uri="http://schemas.openxmlformats.org/drawingml/2006/table">
            <a:tbl>
              <a:tblPr/>
              <a:tblGrid>
                <a:gridCol w="4910693"/>
                <a:gridCol w="2379925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Water holding </a:t>
                      </a:r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capacity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θ%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hypothetical</a:t>
                      </a: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control </a:t>
                      </a:r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soil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76,59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mean of site soils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37,39 ± 2,45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9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pic>
        <p:nvPicPr>
          <p:cNvPr id="3" name="Immagine 2" descr="Senza titolo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4" y="1315844"/>
            <a:ext cx="7028572" cy="360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279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err="1" smtClean="0">
                <a:latin typeface="Courier New"/>
                <a:cs typeface="Courier New"/>
              </a:rPr>
              <a:t>Volumetric</a:t>
            </a:r>
            <a:r>
              <a:rPr lang="it-IT" sz="2400" b="1" i="1" u="sng" dirty="0" smtClean="0">
                <a:latin typeface="Courier New"/>
                <a:cs typeface="Courier New"/>
              </a:rPr>
              <a:t> water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content</a:t>
            </a:r>
            <a:r>
              <a:rPr lang="it-IT" sz="2400" b="1" i="1" u="sng" dirty="0" smtClean="0">
                <a:latin typeface="Courier New"/>
                <a:cs typeface="Courier New"/>
              </a:rPr>
              <a:t>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at</a:t>
            </a:r>
            <a:r>
              <a:rPr lang="it-IT" sz="2400" b="1" i="1" u="sng" dirty="0" smtClean="0">
                <a:latin typeface="Courier New"/>
                <a:cs typeface="Courier New"/>
              </a:rPr>
              <a:t>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mean</a:t>
            </a:r>
            <a:r>
              <a:rPr lang="it-IT" sz="2400" b="1" i="1" u="sng" dirty="0" smtClean="0">
                <a:latin typeface="Courier New"/>
                <a:cs typeface="Courier New"/>
              </a:rPr>
              <a:t>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between</a:t>
            </a:r>
            <a:r>
              <a:rPr lang="it-IT" sz="2400" b="1" i="1" u="sng" dirty="0" smtClean="0">
                <a:latin typeface="Courier New"/>
                <a:cs typeface="Courier New"/>
              </a:rPr>
              <a:t> -10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KPa</a:t>
            </a:r>
            <a:r>
              <a:rPr lang="it-IT" sz="2400" b="1" i="1" u="sng" dirty="0" smtClean="0">
                <a:latin typeface="Courier New"/>
                <a:cs typeface="Courier New"/>
              </a:rPr>
              <a:t> and -31,62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KPa</a:t>
            </a:r>
            <a:endParaRPr lang="it-IT" sz="2400" b="1" i="1" u="sng" dirty="0">
              <a:latin typeface="Courier New"/>
              <a:cs typeface="Courier New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1698"/>
              </p:ext>
            </p:extLst>
          </p:nvPr>
        </p:nvGraphicFramePr>
        <p:xfrm>
          <a:off x="1057714" y="5129689"/>
          <a:ext cx="7028572" cy="1097280"/>
        </p:xfrm>
        <a:graphic>
          <a:graphicData uri="http://schemas.openxmlformats.org/drawingml/2006/table">
            <a:tbl>
              <a:tblPr/>
              <a:tblGrid>
                <a:gridCol w="4663508"/>
                <a:gridCol w="2365064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Field </a:t>
                      </a:r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capacity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θ%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hypothetical control soil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37,74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mean</a:t>
                      </a: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of site </a:t>
                      </a:r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soils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23,15 ± 3,24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1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pic>
        <p:nvPicPr>
          <p:cNvPr id="3" name="Immagine 2" descr="Senza titolo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4" y="1265044"/>
            <a:ext cx="7028572" cy="360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38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err="1" smtClean="0">
                <a:latin typeface="Courier New"/>
                <a:cs typeface="Courier New"/>
              </a:rPr>
              <a:t>Volumetric</a:t>
            </a:r>
            <a:r>
              <a:rPr lang="it-IT" sz="2400" b="1" i="1" u="sng" dirty="0" smtClean="0">
                <a:latin typeface="Courier New"/>
                <a:cs typeface="Courier New"/>
              </a:rPr>
              <a:t> water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content</a:t>
            </a:r>
            <a:r>
              <a:rPr lang="it-IT" sz="2400" b="1" i="1" u="sng" dirty="0" smtClean="0">
                <a:latin typeface="Courier New"/>
                <a:cs typeface="Courier New"/>
              </a:rPr>
              <a:t>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at</a:t>
            </a:r>
            <a:r>
              <a:rPr lang="it-IT" sz="2400" b="1" i="1" u="sng" dirty="0" smtClean="0">
                <a:latin typeface="Courier New"/>
                <a:cs typeface="Courier New"/>
              </a:rPr>
              <a:t> -1496,24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KPa</a:t>
            </a:r>
            <a:endParaRPr lang="it-IT" sz="2400" b="1" i="1" u="sng" dirty="0">
              <a:latin typeface="Courier New"/>
              <a:cs typeface="Courier New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85323"/>
              </p:ext>
            </p:extLst>
          </p:nvPr>
        </p:nvGraphicFramePr>
        <p:xfrm>
          <a:off x="1057714" y="5218589"/>
          <a:ext cx="7028572" cy="1097280"/>
        </p:xfrm>
        <a:graphic>
          <a:graphicData uri="http://schemas.openxmlformats.org/drawingml/2006/table">
            <a:tbl>
              <a:tblPr/>
              <a:tblGrid>
                <a:gridCol w="4734187"/>
                <a:gridCol w="2294385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Wilting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point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θ%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hypothetical</a:t>
                      </a: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control </a:t>
                      </a:r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soil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mean</a:t>
                      </a: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of site </a:t>
                      </a:r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soils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15,38 ± 4,59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pic>
        <p:nvPicPr>
          <p:cNvPr id="3" name="Immagine 2" descr="Senza titolo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4" y="1253900"/>
            <a:ext cx="7028572" cy="360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7000" y="596900"/>
            <a:ext cx="901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err="1" smtClean="0">
                <a:latin typeface="Courier New"/>
                <a:cs typeface="Courier New"/>
              </a:rPr>
              <a:t>Available</a:t>
            </a:r>
            <a:r>
              <a:rPr lang="it-IT" sz="2400" b="1" i="1" u="sng" dirty="0" smtClean="0">
                <a:latin typeface="Courier New"/>
                <a:cs typeface="Courier New"/>
              </a:rPr>
              <a:t> water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28098"/>
              </p:ext>
            </p:extLst>
          </p:nvPr>
        </p:nvGraphicFramePr>
        <p:xfrm>
          <a:off x="1057714" y="5188109"/>
          <a:ext cx="7028572" cy="1097280"/>
        </p:xfrm>
        <a:graphic>
          <a:graphicData uri="http://schemas.openxmlformats.org/drawingml/2006/table">
            <a:tbl>
              <a:tblPr/>
              <a:tblGrid>
                <a:gridCol w="4663508"/>
                <a:gridCol w="2365064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Available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water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θ%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hypothetical control soil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22,79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mean of site soils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7,78 ± 3,73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7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pic>
        <p:nvPicPr>
          <p:cNvPr id="2" name="Immagine 1" descr="Graphical Abstract copia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003300"/>
            <a:ext cx="9004300" cy="4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887511"/>
            <a:ext cx="9144000" cy="4821424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400" b="1" dirty="0" smtClean="0">
                <a:latin typeface="Courier New"/>
                <a:cs typeface="Courier New"/>
              </a:rPr>
              <a:t>From </a:t>
            </a:r>
            <a:r>
              <a:rPr lang="it-IT" sz="2400" b="1" dirty="0">
                <a:latin typeface="Courier New"/>
                <a:cs typeface="Courier New"/>
              </a:rPr>
              <a:t>the </a:t>
            </a:r>
            <a:r>
              <a:rPr lang="it-IT" sz="2400" b="1" dirty="0" err="1">
                <a:latin typeface="Courier New"/>
                <a:cs typeface="Courier New"/>
              </a:rPr>
              <a:t>study</a:t>
            </a:r>
            <a:r>
              <a:rPr lang="it-IT" sz="2400" b="1" dirty="0">
                <a:latin typeface="Courier New"/>
                <a:cs typeface="Courier New"/>
              </a:rPr>
              <a:t> of the </a:t>
            </a:r>
            <a:r>
              <a:rPr lang="it-IT" sz="2400" b="1" dirty="0" err="1" smtClean="0">
                <a:latin typeface="Courier New"/>
                <a:cs typeface="Courier New"/>
              </a:rPr>
              <a:t>hydraulic</a:t>
            </a:r>
            <a:r>
              <a:rPr lang="it-IT" sz="2400" b="1" dirty="0" smtClean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characteristics</a:t>
            </a:r>
            <a:r>
              <a:rPr lang="it-IT" sz="2400" b="1" dirty="0">
                <a:latin typeface="Courier New"/>
                <a:cs typeface="Courier New"/>
              </a:rPr>
              <a:t> of </a:t>
            </a:r>
            <a:r>
              <a:rPr lang="it-IT" sz="2400" b="1" dirty="0" err="1">
                <a:latin typeface="Courier New"/>
                <a:cs typeface="Courier New"/>
              </a:rPr>
              <a:t>landfill</a:t>
            </a:r>
            <a:r>
              <a:rPr lang="it-IT" sz="2400" b="1" dirty="0">
                <a:latin typeface="Courier New"/>
                <a:cs typeface="Courier New"/>
              </a:rPr>
              <a:t> cover </a:t>
            </a:r>
            <a:r>
              <a:rPr lang="it-IT" sz="2400" b="1" dirty="0" err="1">
                <a:latin typeface="Courier New"/>
                <a:cs typeface="Courier New"/>
              </a:rPr>
              <a:t>soils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it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has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emerged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that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these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have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less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available</a:t>
            </a:r>
            <a:r>
              <a:rPr lang="it-IT" sz="2400" b="1" dirty="0">
                <a:latin typeface="Courier New"/>
                <a:cs typeface="Courier New"/>
              </a:rPr>
              <a:t> water </a:t>
            </a:r>
            <a:r>
              <a:rPr lang="it-IT" sz="2400" b="1" dirty="0" err="1">
                <a:latin typeface="Courier New"/>
                <a:cs typeface="Courier New"/>
              </a:rPr>
              <a:t>compared</a:t>
            </a:r>
            <a:r>
              <a:rPr lang="it-IT" sz="2400" b="1" dirty="0">
                <a:latin typeface="Courier New"/>
                <a:cs typeface="Courier New"/>
              </a:rPr>
              <a:t> to a </a:t>
            </a:r>
            <a:r>
              <a:rPr lang="it-IT" sz="2400" b="1" dirty="0" err="1">
                <a:latin typeface="Courier New"/>
                <a:cs typeface="Courier New"/>
              </a:rPr>
              <a:t>hypothetical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soil</a:t>
            </a:r>
            <a:r>
              <a:rPr lang="it-IT" sz="2400" b="1" dirty="0">
                <a:latin typeface="Courier New"/>
                <a:cs typeface="Courier New"/>
              </a:rPr>
              <a:t> with </a:t>
            </a:r>
            <a:r>
              <a:rPr lang="it-IT" sz="2400" b="1" dirty="0" err="1">
                <a:latin typeface="Courier New"/>
                <a:cs typeface="Courier New"/>
              </a:rPr>
              <a:t>less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organic</a:t>
            </a:r>
            <a:r>
              <a:rPr lang="it-IT" sz="2400" b="1" dirty="0">
                <a:latin typeface="Courier New"/>
                <a:cs typeface="Courier New"/>
              </a:rPr>
              <a:t> carbon </a:t>
            </a:r>
            <a:r>
              <a:rPr lang="it-IT" sz="2400" b="1" dirty="0" err="1">
                <a:latin typeface="Courier New"/>
                <a:cs typeface="Courier New"/>
              </a:rPr>
              <a:t>content</a:t>
            </a:r>
            <a:r>
              <a:rPr lang="it-IT" sz="2400" b="1" dirty="0">
                <a:latin typeface="Courier New"/>
                <a:cs typeface="Courier New"/>
              </a:rPr>
              <a:t>; </a:t>
            </a:r>
            <a:r>
              <a:rPr lang="it-IT" sz="2400" b="1" dirty="0" err="1">
                <a:latin typeface="Courier New"/>
                <a:cs typeface="Courier New"/>
              </a:rPr>
              <a:t>this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represents</a:t>
            </a:r>
            <a:r>
              <a:rPr lang="it-IT" sz="2400" b="1" dirty="0">
                <a:latin typeface="Courier New"/>
                <a:cs typeface="Courier New"/>
              </a:rPr>
              <a:t> an </a:t>
            </a:r>
            <a:r>
              <a:rPr lang="it-IT" sz="2400" b="1" dirty="0" err="1">
                <a:latin typeface="Courier New"/>
                <a:cs typeface="Courier New"/>
              </a:rPr>
              <a:t>aspect</a:t>
            </a:r>
            <a:r>
              <a:rPr lang="it-IT" sz="2400" b="1" dirty="0">
                <a:latin typeface="Courier New"/>
                <a:cs typeface="Courier New"/>
              </a:rPr>
              <a:t> of </a:t>
            </a:r>
            <a:r>
              <a:rPr lang="it-IT" sz="2400" b="1" dirty="0" err="1">
                <a:latin typeface="Courier New"/>
                <a:cs typeface="Courier New"/>
              </a:rPr>
              <a:t>degradation</a:t>
            </a:r>
            <a:r>
              <a:rPr lang="it-IT" sz="2400" b="1" dirty="0">
                <a:latin typeface="Courier New"/>
                <a:cs typeface="Courier New"/>
              </a:rPr>
              <a:t>. </a:t>
            </a:r>
            <a:endParaRPr lang="it-IT" sz="2400" b="1" dirty="0" smtClean="0">
              <a:latin typeface="Courier New"/>
              <a:cs typeface="Courier New"/>
            </a:endParaRPr>
          </a:p>
          <a:p>
            <a:pPr algn="ctr"/>
            <a:r>
              <a:rPr lang="it-IT" sz="2400" b="1" dirty="0" smtClean="0">
                <a:latin typeface="Courier New"/>
                <a:cs typeface="Courier New"/>
              </a:rPr>
              <a:t>The </a:t>
            </a:r>
            <a:r>
              <a:rPr lang="it-IT" sz="2400" b="1" dirty="0" err="1">
                <a:latin typeface="Courier New"/>
                <a:cs typeface="Courier New"/>
              </a:rPr>
              <a:t>low</a:t>
            </a:r>
            <a:r>
              <a:rPr lang="it-IT" sz="2400" b="1" dirty="0">
                <a:latin typeface="Courier New"/>
                <a:cs typeface="Courier New"/>
              </a:rPr>
              <a:t> water </a:t>
            </a:r>
            <a:r>
              <a:rPr lang="it-IT" sz="2400" b="1" dirty="0" err="1">
                <a:latin typeface="Courier New"/>
                <a:cs typeface="Courier New"/>
              </a:rPr>
              <a:t>content</a:t>
            </a:r>
            <a:r>
              <a:rPr lang="it-IT" sz="2400" b="1" dirty="0">
                <a:latin typeface="Courier New"/>
                <a:cs typeface="Courier New"/>
              </a:rPr>
              <a:t>, </a:t>
            </a:r>
            <a:r>
              <a:rPr lang="it-IT" sz="2400" b="1" dirty="0" err="1">
                <a:latin typeface="Courier New"/>
                <a:cs typeface="Courier New"/>
              </a:rPr>
              <a:t>together</a:t>
            </a:r>
            <a:r>
              <a:rPr lang="it-IT" sz="2400" b="1" dirty="0">
                <a:latin typeface="Courier New"/>
                <a:cs typeface="Courier New"/>
              </a:rPr>
              <a:t> with the </a:t>
            </a:r>
            <a:r>
              <a:rPr lang="it-IT" sz="2400" b="1" dirty="0" err="1">
                <a:latin typeface="Courier New"/>
                <a:cs typeface="Courier New"/>
              </a:rPr>
              <a:t>lack</a:t>
            </a:r>
            <a:r>
              <a:rPr lang="it-IT" sz="2400" b="1" dirty="0">
                <a:latin typeface="Courier New"/>
                <a:cs typeface="Courier New"/>
              </a:rPr>
              <a:t> of </a:t>
            </a:r>
            <a:r>
              <a:rPr lang="it-IT" sz="2400" b="1" dirty="0" err="1">
                <a:latin typeface="Courier New"/>
                <a:cs typeface="Courier New"/>
              </a:rPr>
              <a:t>depth</a:t>
            </a:r>
            <a:r>
              <a:rPr lang="it-IT" sz="2400" b="1" dirty="0">
                <a:latin typeface="Courier New"/>
                <a:cs typeface="Courier New"/>
              </a:rPr>
              <a:t> and </a:t>
            </a:r>
            <a:r>
              <a:rPr lang="it-IT" sz="2400" b="1" dirty="0" err="1">
                <a:latin typeface="Courier New"/>
                <a:cs typeface="Courier New"/>
              </a:rPr>
              <a:t>compacted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 smtClean="0">
                <a:latin typeface="Courier New"/>
                <a:cs typeface="Courier New"/>
              </a:rPr>
              <a:t>structure</a:t>
            </a:r>
            <a:r>
              <a:rPr lang="it-IT" sz="2400" b="1" dirty="0" smtClean="0">
                <a:latin typeface="Courier New"/>
                <a:cs typeface="Courier New"/>
              </a:rPr>
              <a:t>, </a:t>
            </a:r>
            <a:r>
              <a:rPr lang="it-IT" sz="2400" b="1" dirty="0" err="1">
                <a:latin typeface="Courier New"/>
                <a:cs typeface="Courier New"/>
              </a:rPr>
              <a:t>would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justify</a:t>
            </a:r>
            <a:r>
              <a:rPr lang="it-IT" sz="2400" b="1" dirty="0">
                <a:latin typeface="Courier New"/>
                <a:cs typeface="Courier New"/>
              </a:rPr>
              <a:t> the </a:t>
            </a:r>
            <a:r>
              <a:rPr lang="it-IT" sz="2400" b="1" dirty="0" err="1" smtClean="0">
                <a:latin typeface="Courier New"/>
                <a:cs typeface="Courier New"/>
              </a:rPr>
              <a:t>presence</a:t>
            </a:r>
            <a:r>
              <a:rPr lang="it-IT" sz="2400" b="1" dirty="0" smtClean="0">
                <a:latin typeface="Courier New"/>
                <a:cs typeface="Courier New"/>
              </a:rPr>
              <a:t> </a:t>
            </a:r>
            <a:r>
              <a:rPr lang="it-IT" sz="2400" b="1" dirty="0">
                <a:latin typeface="Courier New"/>
                <a:cs typeface="Courier New"/>
              </a:rPr>
              <a:t>of a </a:t>
            </a:r>
            <a:r>
              <a:rPr lang="it-IT" sz="2400" b="1" dirty="0" err="1">
                <a:latin typeface="Courier New"/>
                <a:cs typeface="Courier New"/>
              </a:rPr>
              <a:t>vegetation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 smtClean="0">
                <a:latin typeface="Courier New"/>
                <a:cs typeface="Courier New"/>
              </a:rPr>
              <a:t>consisting</a:t>
            </a:r>
            <a:r>
              <a:rPr lang="it-IT" sz="2400" b="1" dirty="0" smtClean="0">
                <a:latin typeface="Courier New"/>
                <a:cs typeface="Courier New"/>
              </a:rPr>
              <a:t> </a:t>
            </a:r>
            <a:r>
              <a:rPr lang="it-IT" sz="2400" b="1" dirty="0" err="1" smtClean="0">
                <a:latin typeface="Courier New"/>
                <a:cs typeface="Courier New"/>
              </a:rPr>
              <a:t>predominantly</a:t>
            </a:r>
            <a:r>
              <a:rPr lang="it-IT" sz="2400" b="1" dirty="0" smtClean="0">
                <a:latin typeface="Courier New"/>
                <a:cs typeface="Courier New"/>
              </a:rPr>
              <a:t> </a:t>
            </a:r>
            <a:r>
              <a:rPr lang="it-IT" sz="2400" b="1" dirty="0">
                <a:latin typeface="Courier New"/>
                <a:cs typeface="Courier New"/>
              </a:rPr>
              <a:t>of </a:t>
            </a:r>
            <a:r>
              <a:rPr lang="it-IT" sz="2400" b="1" dirty="0" err="1">
                <a:latin typeface="Courier New"/>
                <a:cs typeface="Courier New"/>
              </a:rPr>
              <a:t>therophytes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instead</a:t>
            </a:r>
            <a:r>
              <a:rPr lang="it-IT" sz="2400" b="1" dirty="0">
                <a:latin typeface="Courier New"/>
                <a:cs typeface="Courier New"/>
              </a:rPr>
              <a:t> of a more </a:t>
            </a:r>
            <a:r>
              <a:rPr lang="it-IT" sz="2400" b="1" dirty="0" err="1">
                <a:latin typeface="Courier New"/>
                <a:cs typeface="Courier New"/>
              </a:rPr>
              <a:t>developed</a:t>
            </a:r>
            <a:r>
              <a:rPr lang="it-IT" sz="2400" b="1" dirty="0">
                <a:latin typeface="Courier New"/>
                <a:cs typeface="Courier New"/>
              </a:rPr>
              <a:t> and </a:t>
            </a:r>
            <a:r>
              <a:rPr lang="it-IT" sz="2400" b="1" dirty="0" err="1">
                <a:latin typeface="Courier New"/>
                <a:cs typeface="Courier New"/>
              </a:rPr>
              <a:t>stable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perennial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vegetation</a:t>
            </a:r>
            <a:r>
              <a:rPr lang="it-IT" sz="2400" b="1" dirty="0">
                <a:latin typeface="Courier New"/>
                <a:cs typeface="Courier New"/>
              </a:rPr>
              <a:t> with </a:t>
            </a:r>
            <a:r>
              <a:rPr lang="it-IT" sz="2400" b="1" dirty="0" err="1">
                <a:latin typeface="Courier New"/>
                <a:cs typeface="Courier New"/>
              </a:rPr>
              <a:t>shrubs</a:t>
            </a:r>
            <a:r>
              <a:rPr lang="it-IT" sz="2400" b="1" dirty="0">
                <a:latin typeface="Courier New"/>
                <a:cs typeface="Courier New"/>
              </a:rPr>
              <a:t> and </a:t>
            </a:r>
            <a:r>
              <a:rPr lang="it-IT" sz="2400" b="1" dirty="0" err="1">
                <a:latin typeface="Courier New"/>
                <a:cs typeface="Courier New"/>
              </a:rPr>
              <a:t>trees</a:t>
            </a:r>
            <a:r>
              <a:rPr lang="it-IT" sz="2400" b="1" dirty="0">
                <a:latin typeface="Courier New"/>
                <a:cs typeface="Courier New"/>
              </a:rPr>
              <a:t>, </a:t>
            </a:r>
            <a:r>
              <a:rPr lang="it-IT" sz="2400" b="1" dirty="0" err="1">
                <a:latin typeface="Courier New"/>
                <a:cs typeface="Courier New"/>
              </a:rPr>
              <a:t>as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observed</a:t>
            </a:r>
            <a:r>
              <a:rPr lang="it-IT" sz="2400" b="1" dirty="0">
                <a:latin typeface="Courier New"/>
                <a:cs typeface="Courier New"/>
              </a:rPr>
              <a:t> for </a:t>
            </a:r>
            <a:r>
              <a:rPr lang="it-IT" sz="2400" b="1" dirty="0" err="1">
                <a:latin typeface="Courier New"/>
                <a:cs typeface="Courier New"/>
              </a:rPr>
              <a:t>other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landfills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several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years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after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their</a:t>
            </a:r>
            <a:r>
              <a:rPr lang="it-IT" sz="2400" b="1" dirty="0">
                <a:latin typeface="Courier New"/>
                <a:cs typeface="Courier New"/>
              </a:rPr>
              <a:t> </a:t>
            </a:r>
            <a:r>
              <a:rPr lang="it-IT" sz="2400" b="1" dirty="0" err="1">
                <a:latin typeface="Courier New"/>
                <a:cs typeface="Courier New"/>
              </a:rPr>
              <a:t>coverage</a:t>
            </a:r>
            <a:r>
              <a:rPr lang="it-IT" sz="2400" b="1" dirty="0">
                <a:latin typeface="Courier New"/>
                <a:cs typeface="Courier Ne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4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pic>
        <p:nvPicPr>
          <p:cNvPr id="2" name="Immagine 1" descr="tumblr_miukfi3RqU1r5fwoio1_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84" y="2392680"/>
            <a:ext cx="2846832" cy="390144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4224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err="1">
                <a:latin typeface="Courier New"/>
                <a:cs typeface="Courier New"/>
              </a:rPr>
              <a:t>Thanks</a:t>
            </a:r>
            <a:r>
              <a:rPr lang="it-IT" sz="4000" b="1" i="1" dirty="0">
                <a:latin typeface="Courier New"/>
                <a:cs typeface="Courier New"/>
              </a:rPr>
              <a:t> for </a:t>
            </a:r>
            <a:r>
              <a:rPr lang="it-IT" sz="4000" b="1" i="1" dirty="0" err="1">
                <a:latin typeface="Courier New"/>
                <a:cs typeface="Courier New"/>
              </a:rPr>
              <a:t>your</a:t>
            </a:r>
            <a:r>
              <a:rPr lang="it-IT" sz="4000" b="1" i="1" dirty="0">
                <a:latin typeface="Courier New"/>
                <a:cs typeface="Courier New"/>
              </a:rPr>
              <a:t> </a:t>
            </a:r>
            <a:r>
              <a:rPr lang="it-IT" sz="4000" b="1" i="1" dirty="0" err="1">
                <a:latin typeface="Courier New"/>
                <a:cs typeface="Courier New"/>
              </a:rPr>
              <a:t>attention</a:t>
            </a:r>
            <a:endParaRPr lang="it-IT" sz="4000" b="1" i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081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586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0" y="92019"/>
            <a:ext cx="9143999" cy="2174546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800" b="1" dirty="0" smtClean="0">
                <a:latin typeface="Courier New"/>
                <a:cs typeface="Courier New"/>
              </a:rPr>
              <a:t>A </a:t>
            </a:r>
            <a:r>
              <a:rPr lang="it-IT" sz="2800" b="1" dirty="0">
                <a:latin typeface="Courier New"/>
                <a:cs typeface="Courier New"/>
              </a:rPr>
              <a:t>Life+ </a:t>
            </a:r>
            <a:r>
              <a:rPr lang="it-IT" sz="2800" b="1" dirty="0" err="1" smtClean="0">
                <a:latin typeface="Courier New"/>
                <a:cs typeface="Courier New"/>
              </a:rPr>
              <a:t>project</a:t>
            </a:r>
            <a:r>
              <a:rPr lang="it-IT" sz="2800" b="1" dirty="0" smtClean="0">
                <a:latin typeface="Courier New"/>
                <a:cs typeface="Courier New"/>
              </a:rPr>
              <a:t>: </a:t>
            </a:r>
            <a:r>
              <a:rPr lang="it-IT" sz="2800" b="1" dirty="0">
                <a:latin typeface="Courier New"/>
                <a:cs typeface="Courier New"/>
              </a:rPr>
              <a:t>Life 10 ENV/IT/0400 New Life,</a:t>
            </a:r>
            <a:r>
              <a:rPr lang="it-IT" sz="2800" b="1" dirty="0">
                <a:solidFill>
                  <a:srgbClr val="FF0000"/>
                </a:solidFill>
                <a:latin typeface="Courier New"/>
                <a:cs typeface="Courier New"/>
              </a:rPr>
              <a:t> http://</a:t>
            </a:r>
            <a:r>
              <a:rPr lang="it-IT" sz="2800" b="1" dirty="0" err="1">
                <a:solidFill>
                  <a:srgbClr val="FF0000"/>
                </a:solidFill>
                <a:latin typeface="Courier New"/>
                <a:cs typeface="Courier New"/>
              </a:rPr>
              <a:t>www.lifeplusecosistemi.eu</a:t>
            </a:r>
            <a:r>
              <a:rPr lang="it-IT" sz="2800" b="1" dirty="0">
                <a:solidFill>
                  <a:srgbClr val="AF0C0C"/>
                </a:solidFill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includes</a:t>
            </a:r>
            <a:r>
              <a:rPr lang="it-IT" sz="2800" b="1" dirty="0">
                <a:latin typeface="Courier New"/>
                <a:cs typeface="Courier New"/>
              </a:rPr>
              <a:t>, </a:t>
            </a:r>
            <a:r>
              <a:rPr lang="it-IT" sz="2800" b="1" dirty="0" err="1">
                <a:latin typeface="Courier New"/>
                <a:cs typeface="Courier New"/>
              </a:rPr>
              <a:t>among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its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objectives</a:t>
            </a:r>
            <a:r>
              <a:rPr lang="it-IT" sz="2800" b="1" dirty="0">
                <a:latin typeface="Courier New"/>
                <a:cs typeface="Courier New"/>
              </a:rPr>
              <a:t>, the </a:t>
            </a:r>
            <a:r>
              <a:rPr lang="it-IT" sz="2800" b="1" dirty="0" err="1">
                <a:latin typeface="Courier New"/>
                <a:cs typeface="Courier New"/>
              </a:rPr>
              <a:t>environmental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err="1">
                <a:latin typeface="Courier New"/>
                <a:cs typeface="Courier New"/>
              </a:rPr>
              <a:t>restoration</a:t>
            </a:r>
            <a:r>
              <a:rPr lang="it-IT" sz="2800" b="1" dirty="0">
                <a:latin typeface="Courier New"/>
                <a:cs typeface="Courier New"/>
              </a:rPr>
              <a:t> of a </a:t>
            </a:r>
            <a:r>
              <a:rPr lang="it-IT" sz="2800" b="1" dirty="0" err="1">
                <a:latin typeface="Courier New"/>
                <a:cs typeface="Courier New"/>
              </a:rPr>
              <a:t>degraded</a:t>
            </a:r>
            <a:r>
              <a:rPr lang="it-IT" sz="2800" b="1" dirty="0">
                <a:latin typeface="Courier New"/>
                <a:cs typeface="Courier New"/>
              </a:rPr>
              <a:t> area </a:t>
            </a:r>
            <a:r>
              <a:rPr lang="it-IT" sz="2800" b="1" dirty="0" err="1">
                <a:latin typeface="Courier New"/>
                <a:cs typeface="Courier New"/>
              </a:rPr>
              <a:t>near</a:t>
            </a:r>
            <a:r>
              <a:rPr lang="it-IT" sz="2800" b="1" dirty="0">
                <a:latin typeface="Courier New"/>
                <a:cs typeface="Courier New"/>
              </a:rPr>
              <a:t> Piacenza (</a:t>
            </a:r>
            <a:r>
              <a:rPr lang="it-IT" sz="2800" b="1" dirty="0" err="1" smtClean="0">
                <a:latin typeface="Courier New"/>
                <a:cs typeface="Courier New"/>
              </a:rPr>
              <a:t>Italy</a:t>
            </a:r>
            <a:r>
              <a:rPr lang="it-IT" sz="2800" b="1" dirty="0" smtClean="0">
                <a:latin typeface="Courier New"/>
                <a:cs typeface="Courier New"/>
              </a:rPr>
              <a:t>).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14300" y="2440579"/>
            <a:ext cx="8902700" cy="3661873"/>
            <a:chOff x="114300" y="2440579"/>
            <a:chExt cx="8902700" cy="3661873"/>
          </a:xfrm>
        </p:grpSpPr>
        <p:sp>
          <p:nvSpPr>
            <p:cNvPr id="4" name="CasellaDiTesto 3"/>
            <p:cNvSpPr txBox="1"/>
            <p:nvPr/>
          </p:nvSpPr>
          <p:spPr>
            <a:xfrm>
              <a:off x="114300" y="4625124"/>
              <a:ext cx="8902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Courier New"/>
                  <a:cs typeface="Courier New"/>
                </a:rPr>
                <a:t>PROJECT REFERENCE:LIFE10 </a:t>
              </a:r>
              <a:r>
                <a:rPr lang="it-IT" b="1" dirty="0">
                  <a:latin typeface="Courier New"/>
                  <a:cs typeface="Courier New"/>
                </a:rPr>
                <a:t>ENV/IT/</a:t>
              </a:r>
              <a:r>
                <a:rPr lang="it-IT" b="1" dirty="0" smtClean="0">
                  <a:latin typeface="Courier New"/>
                  <a:cs typeface="Courier New"/>
                </a:rPr>
                <a:t>000400</a:t>
              </a:r>
            </a:p>
            <a:p>
              <a:pPr algn="ctr"/>
              <a:r>
                <a:rPr lang="it-IT" b="1" dirty="0" smtClean="0">
                  <a:latin typeface="Courier New"/>
                  <a:cs typeface="Courier New"/>
                </a:rPr>
                <a:t>DURATION:01-oct-</a:t>
              </a:r>
              <a:r>
                <a:rPr lang="it-IT" b="1" dirty="0">
                  <a:latin typeface="Courier New"/>
                  <a:cs typeface="Courier New"/>
                </a:rPr>
                <a:t>2011 to 30</a:t>
              </a:r>
              <a:r>
                <a:rPr lang="it-IT" b="1" dirty="0" smtClean="0">
                  <a:latin typeface="Courier New"/>
                  <a:cs typeface="Courier New"/>
                </a:rPr>
                <a:t>-oct-2016</a:t>
              </a:r>
            </a:p>
            <a:p>
              <a:pPr algn="ctr"/>
              <a:r>
                <a:rPr lang="it-IT" b="1" dirty="0" smtClean="0">
                  <a:latin typeface="Courier New"/>
                  <a:cs typeface="Courier New"/>
                </a:rPr>
                <a:t>TOTAL BUDGET:4,025,473.00</a:t>
              </a:r>
              <a:r>
                <a:rPr lang="it-IT" b="1" dirty="0">
                  <a:latin typeface="Courier New"/>
                  <a:cs typeface="Courier New"/>
                </a:rPr>
                <a:t> </a:t>
              </a:r>
              <a:r>
                <a:rPr lang="it-IT" b="1" dirty="0" smtClean="0">
                  <a:latin typeface="Courier New"/>
                  <a:cs typeface="Courier New"/>
                </a:rPr>
                <a:t>€</a:t>
              </a:r>
            </a:p>
            <a:p>
              <a:pPr algn="ctr"/>
              <a:r>
                <a:rPr lang="it-IT" b="1" dirty="0" smtClean="0">
                  <a:latin typeface="Courier New"/>
                  <a:cs typeface="Courier New"/>
                </a:rPr>
                <a:t>EU CONTRIBUTION:1,929,837.00</a:t>
              </a:r>
              <a:r>
                <a:rPr lang="it-IT" b="1" dirty="0">
                  <a:latin typeface="Courier New"/>
                  <a:cs typeface="Courier New"/>
                </a:rPr>
                <a:t> </a:t>
              </a:r>
              <a:r>
                <a:rPr lang="it-IT" b="1" dirty="0" smtClean="0">
                  <a:latin typeface="Courier New"/>
                  <a:cs typeface="Courier New"/>
                </a:rPr>
                <a:t>€</a:t>
              </a:r>
            </a:p>
            <a:p>
              <a:pPr algn="ctr"/>
              <a:r>
                <a:rPr lang="it-IT" b="1" dirty="0" smtClean="0">
                  <a:latin typeface="Courier New"/>
                  <a:cs typeface="Courier New"/>
                </a:rPr>
                <a:t>PROJECT </a:t>
              </a:r>
              <a:r>
                <a:rPr lang="it-IT" b="1" dirty="0" err="1" smtClean="0">
                  <a:latin typeface="Courier New"/>
                  <a:cs typeface="Courier New"/>
                </a:rPr>
                <a:t>LOCATION:Emilia</a:t>
              </a:r>
              <a:r>
                <a:rPr lang="it-IT" b="1" dirty="0" err="1">
                  <a:latin typeface="Courier New"/>
                  <a:cs typeface="Courier New"/>
                </a:rPr>
                <a:t>-Romagna</a:t>
              </a:r>
              <a:r>
                <a:rPr lang="it-IT" b="1" dirty="0">
                  <a:latin typeface="Courier New"/>
                  <a:cs typeface="Courier New"/>
                </a:rPr>
                <a:t>	</a:t>
              </a:r>
            </a:p>
          </p:txBody>
        </p:sp>
        <p:pic>
          <p:nvPicPr>
            <p:cNvPr id="5" name="Immagine 4" descr="lifeplus-150x150 copi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334" y="2440579"/>
              <a:ext cx="2160000" cy="2160000"/>
            </a:xfrm>
            <a:prstGeom prst="rect">
              <a:avLst/>
            </a:prstGeom>
          </p:spPr>
        </p:pic>
        <p:pic>
          <p:nvPicPr>
            <p:cNvPr id="6" name="Immagine 5" descr="Schermata 2013-07-22 alle 10.53.2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29" y="2440579"/>
              <a:ext cx="2571012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3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56" y="5904906"/>
            <a:ext cx="6939288" cy="553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556" y="6057306"/>
            <a:ext cx="6939288" cy="553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50895" y="66586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956" y="6209706"/>
            <a:ext cx="6939288" cy="553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398" y="1295401"/>
            <a:ext cx="4961270" cy="395999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" y="342900"/>
            <a:ext cx="4117398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Courier New"/>
                <a:cs typeface="Courier New"/>
              </a:rPr>
              <a:t>A</a:t>
            </a:r>
            <a:r>
              <a:rPr lang="it-IT" sz="2000" b="1" dirty="0" smtClean="0">
                <a:latin typeface="Courier New"/>
                <a:cs typeface="Courier New"/>
              </a:rPr>
              <a:t>rea </a:t>
            </a:r>
            <a:r>
              <a:rPr lang="it-IT" sz="2000" b="1" dirty="0">
                <a:latin typeface="Courier New"/>
                <a:cs typeface="Courier New"/>
              </a:rPr>
              <a:t>of </a:t>
            </a:r>
            <a:r>
              <a:rPr lang="it-IT" sz="2000" b="1" dirty="0" smtClean="0">
                <a:latin typeface="Courier New"/>
                <a:cs typeface="Courier New"/>
              </a:rPr>
              <a:t>New Life</a:t>
            </a:r>
            <a:r>
              <a:rPr lang="it-IT" sz="1600" b="1" dirty="0" smtClean="0">
                <a:latin typeface="Courier New"/>
                <a:cs typeface="Courier New"/>
              </a:rPr>
              <a:t>:</a:t>
            </a:r>
          </a:p>
          <a:p>
            <a:pPr algn="just"/>
            <a:r>
              <a:rPr lang="it-IT" sz="1600" b="1" dirty="0" err="1" smtClean="0">
                <a:latin typeface="Courier New"/>
                <a:cs typeface="Courier New"/>
              </a:rPr>
              <a:t>Borgotrebbia</a:t>
            </a:r>
            <a:r>
              <a:rPr lang="it-IT" sz="1600" b="1" dirty="0" smtClean="0">
                <a:latin typeface="Courier New"/>
                <a:cs typeface="Courier New"/>
              </a:rPr>
              <a:t>, Piacenza, </a:t>
            </a:r>
            <a:r>
              <a:rPr lang="it-IT" sz="1600" b="1" dirty="0" err="1" smtClean="0">
                <a:latin typeface="Courier New"/>
                <a:cs typeface="Courier New"/>
              </a:rPr>
              <a:t>Italy</a:t>
            </a:r>
            <a:r>
              <a:rPr lang="it-IT" sz="1600" b="1" dirty="0" smtClean="0">
                <a:latin typeface="Courier New"/>
                <a:cs typeface="Courier New"/>
              </a:rPr>
              <a:t>.</a:t>
            </a:r>
          </a:p>
          <a:p>
            <a:pPr algn="just"/>
            <a:r>
              <a:rPr lang="it-IT" sz="1600" b="1" dirty="0" err="1">
                <a:latin typeface="Courier New"/>
                <a:cs typeface="Courier New"/>
              </a:rPr>
              <a:t>T</a:t>
            </a:r>
            <a:r>
              <a:rPr lang="it-IT" sz="1600" b="1" dirty="0" err="1" smtClean="0">
                <a:latin typeface="Courier New"/>
                <a:cs typeface="Courier New"/>
              </a:rPr>
              <a:t>his</a:t>
            </a:r>
            <a:r>
              <a:rPr lang="it-IT" sz="1600" b="1" dirty="0" smtClean="0">
                <a:latin typeface="Courier New"/>
                <a:cs typeface="Courier New"/>
              </a:rPr>
              <a:t> area from </a:t>
            </a:r>
            <a:r>
              <a:rPr lang="it-IT" sz="1600" b="1" dirty="0">
                <a:latin typeface="Courier New"/>
                <a:cs typeface="Courier New"/>
              </a:rPr>
              <a:t>1972 to 1985 </a:t>
            </a:r>
            <a:r>
              <a:rPr lang="it-IT" sz="1600" b="1" dirty="0" err="1" smtClean="0">
                <a:latin typeface="Courier New"/>
                <a:cs typeface="Courier New"/>
              </a:rPr>
              <a:t>was</a:t>
            </a:r>
            <a:r>
              <a:rPr lang="it-IT" sz="1600" b="1" dirty="0" smtClean="0">
                <a:latin typeface="Courier New"/>
                <a:cs typeface="Courier New"/>
              </a:rPr>
              <a:t> </a:t>
            </a:r>
            <a:r>
              <a:rPr lang="it-IT" sz="1600" b="1" dirty="0">
                <a:latin typeface="Courier New"/>
                <a:cs typeface="Courier New"/>
              </a:rPr>
              <a:t>a </a:t>
            </a:r>
            <a:r>
              <a:rPr lang="it-IT" sz="1600" b="1" dirty="0" err="1">
                <a:latin typeface="Courier New"/>
                <a:cs typeface="Courier New"/>
              </a:rPr>
              <a:t>landfill</a:t>
            </a:r>
            <a:r>
              <a:rPr lang="it-IT" sz="1600" b="1" dirty="0">
                <a:latin typeface="Courier New"/>
                <a:cs typeface="Courier New"/>
              </a:rPr>
              <a:t> area </a:t>
            </a:r>
            <a:r>
              <a:rPr lang="it-IT" sz="1600" b="1" dirty="0" err="1">
                <a:latin typeface="Courier New"/>
                <a:cs typeface="Courier New"/>
              </a:rPr>
              <a:t>then</a:t>
            </a:r>
            <a:r>
              <a:rPr lang="it-IT" sz="1600" b="1" dirty="0">
                <a:latin typeface="Courier New"/>
                <a:cs typeface="Courier New"/>
              </a:rPr>
              <a:t> </a:t>
            </a:r>
            <a:r>
              <a:rPr lang="it-IT" sz="1600" b="1" dirty="0" err="1">
                <a:latin typeface="Courier New"/>
                <a:cs typeface="Courier New"/>
              </a:rPr>
              <a:t>covered</a:t>
            </a:r>
            <a:r>
              <a:rPr lang="it-IT" sz="1600" b="1" dirty="0">
                <a:latin typeface="Courier New"/>
                <a:cs typeface="Courier New"/>
              </a:rPr>
              <a:t> with a </a:t>
            </a:r>
            <a:r>
              <a:rPr lang="it-IT" sz="1600" b="1" dirty="0" err="1">
                <a:latin typeface="Courier New"/>
                <a:cs typeface="Courier New"/>
              </a:rPr>
              <a:t>layer</a:t>
            </a:r>
            <a:r>
              <a:rPr lang="it-IT" sz="1600" b="1" dirty="0">
                <a:latin typeface="Courier New"/>
                <a:cs typeface="Courier New"/>
              </a:rPr>
              <a:t> of </a:t>
            </a:r>
            <a:r>
              <a:rPr lang="it-IT" sz="1600" b="1" dirty="0" err="1">
                <a:latin typeface="Courier New"/>
                <a:cs typeface="Courier New"/>
              </a:rPr>
              <a:t>various</a:t>
            </a:r>
            <a:r>
              <a:rPr lang="it-IT" sz="1600" b="1" dirty="0">
                <a:latin typeface="Courier New"/>
                <a:cs typeface="Courier New"/>
              </a:rPr>
              <a:t> </a:t>
            </a:r>
            <a:r>
              <a:rPr lang="it-IT" sz="1600" b="1" dirty="0" err="1" smtClean="0">
                <a:latin typeface="Courier New"/>
                <a:cs typeface="Courier New"/>
              </a:rPr>
              <a:t>kinds</a:t>
            </a:r>
            <a:r>
              <a:rPr lang="it-IT" sz="1600" b="1" dirty="0" smtClean="0">
                <a:latin typeface="Courier New"/>
                <a:cs typeface="Courier New"/>
              </a:rPr>
              <a:t> of </a:t>
            </a:r>
            <a:r>
              <a:rPr lang="it-IT" sz="1600" b="1" dirty="0" err="1" smtClean="0">
                <a:latin typeface="Courier New"/>
                <a:cs typeface="Courier New"/>
              </a:rPr>
              <a:t>soils,on</a:t>
            </a:r>
            <a:r>
              <a:rPr lang="it-IT" sz="1600" b="1" dirty="0" smtClean="0">
                <a:latin typeface="Courier New"/>
                <a:cs typeface="Courier New"/>
              </a:rPr>
              <a:t> </a:t>
            </a:r>
            <a:r>
              <a:rPr lang="it-IT" sz="1600" b="1" dirty="0" err="1">
                <a:latin typeface="Courier New"/>
                <a:cs typeface="Courier New"/>
              </a:rPr>
              <a:t>average</a:t>
            </a:r>
            <a:r>
              <a:rPr lang="it-IT" sz="1600" b="1" dirty="0">
                <a:latin typeface="Courier New"/>
                <a:cs typeface="Courier New"/>
              </a:rPr>
              <a:t> 50 cm </a:t>
            </a:r>
            <a:r>
              <a:rPr lang="it-IT" sz="1600" b="1" dirty="0" err="1">
                <a:latin typeface="Courier New"/>
                <a:cs typeface="Courier New"/>
              </a:rPr>
              <a:t>thick</a:t>
            </a:r>
            <a:r>
              <a:rPr lang="it-IT" sz="1600" b="1" dirty="0">
                <a:latin typeface="Courier New"/>
                <a:cs typeface="Courier New"/>
              </a:rPr>
              <a:t>, </a:t>
            </a:r>
            <a:r>
              <a:rPr lang="it-IT" sz="1600" b="1" dirty="0" err="1">
                <a:latin typeface="Courier New"/>
                <a:cs typeface="Courier New"/>
              </a:rPr>
              <a:t>left</a:t>
            </a:r>
            <a:r>
              <a:rPr lang="it-IT" sz="1600" b="1" dirty="0">
                <a:latin typeface="Courier New"/>
                <a:cs typeface="Courier New"/>
              </a:rPr>
              <a:t> to be </a:t>
            </a:r>
            <a:r>
              <a:rPr lang="it-IT" sz="1600" b="1" dirty="0" err="1">
                <a:latin typeface="Courier New"/>
                <a:cs typeface="Courier New"/>
              </a:rPr>
              <a:t>colonized</a:t>
            </a:r>
            <a:r>
              <a:rPr lang="it-IT" sz="1600" b="1" dirty="0">
                <a:latin typeface="Courier New"/>
                <a:cs typeface="Courier New"/>
              </a:rPr>
              <a:t> by </a:t>
            </a:r>
            <a:r>
              <a:rPr lang="it-IT" sz="1600" b="1" dirty="0" err="1">
                <a:latin typeface="Courier New"/>
                <a:cs typeface="Courier New"/>
              </a:rPr>
              <a:t>spontaneous</a:t>
            </a:r>
            <a:r>
              <a:rPr lang="it-IT" sz="1600" b="1" dirty="0">
                <a:latin typeface="Courier New"/>
                <a:cs typeface="Courier New"/>
              </a:rPr>
              <a:t> </a:t>
            </a:r>
            <a:r>
              <a:rPr lang="it-IT" sz="1600" b="1" dirty="0" err="1">
                <a:latin typeface="Courier New"/>
                <a:cs typeface="Courier New"/>
              </a:rPr>
              <a:t>plant</a:t>
            </a:r>
            <a:r>
              <a:rPr lang="it-IT" sz="1600" b="1" dirty="0">
                <a:latin typeface="Courier New"/>
                <a:cs typeface="Courier New"/>
              </a:rPr>
              <a:t> </a:t>
            </a:r>
            <a:r>
              <a:rPr lang="it-IT" sz="1600" b="1" dirty="0" err="1">
                <a:latin typeface="Courier New"/>
                <a:cs typeface="Courier New"/>
              </a:rPr>
              <a:t>species</a:t>
            </a:r>
            <a:r>
              <a:rPr lang="it-IT" sz="1600" b="1" dirty="0">
                <a:latin typeface="Courier New"/>
                <a:cs typeface="Courier New"/>
              </a:rPr>
              <a:t>. </a:t>
            </a:r>
            <a:r>
              <a:rPr lang="it-IT" sz="1600" b="1" dirty="0" err="1">
                <a:latin typeface="Courier New"/>
                <a:cs typeface="Courier New"/>
              </a:rPr>
              <a:t>Since</a:t>
            </a:r>
            <a:r>
              <a:rPr lang="it-IT" sz="1600" b="1" dirty="0">
                <a:latin typeface="Courier New"/>
                <a:cs typeface="Courier New"/>
              </a:rPr>
              <a:t> 2005 </a:t>
            </a:r>
            <a:r>
              <a:rPr lang="it-IT" sz="1600" b="1" dirty="0" err="1">
                <a:latin typeface="Courier New"/>
                <a:cs typeface="Courier New"/>
              </a:rPr>
              <a:t>there</a:t>
            </a:r>
            <a:r>
              <a:rPr lang="it-IT" sz="1600" b="1" dirty="0">
                <a:latin typeface="Courier New"/>
                <a:cs typeface="Courier New"/>
              </a:rPr>
              <a:t> </a:t>
            </a:r>
            <a:r>
              <a:rPr lang="it-IT" sz="1600" b="1" dirty="0" smtClean="0">
                <a:latin typeface="Courier New"/>
                <a:cs typeface="Courier New"/>
              </a:rPr>
              <a:t>are </a:t>
            </a:r>
            <a:r>
              <a:rPr lang="it-IT" sz="1600" b="1" dirty="0" err="1" smtClean="0">
                <a:latin typeface="Courier New"/>
                <a:cs typeface="Courier New"/>
              </a:rPr>
              <a:t>planted</a:t>
            </a:r>
            <a:r>
              <a:rPr lang="it-IT" sz="1600" b="1" dirty="0" smtClean="0">
                <a:latin typeface="Courier New"/>
                <a:cs typeface="Courier New"/>
              </a:rPr>
              <a:t> some </a:t>
            </a:r>
            <a:r>
              <a:rPr lang="it-IT" sz="1600" b="1" dirty="0" err="1">
                <a:latin typeface="Courier New"/>
                <a:cs typeface="Courier New"/>
              </a:rPr>
              <a:t>trees</a:t>
            </a:r>
            <a:r>
              <a:rPr lang="it-IT" sz="1600" b="1" dirty="0">
                <a:latin typeface="Courier New"/>
                <a:cs typeface="Courier New"/>
              </a:rPr>
              <a:t> and </a:t>
            </a:r>
            <a:r>
              <a:rPr lang="it-IT" sz="1600" b="1" dirty="0" err="1">
                <a:latin typeface="Courier New"/>
                <a:cs typeface="Courier New"/>
              </a:rPr>
              <a:t>shrubs</a:t>
            </a:r>
            <a:r>
              <a:rPr lang="it-IT" sz="1600" b="1" dirty="0">
                <a:latin typeface="Courier New"/>
                <a:cs typeface="Courier New"/>
              </a:rPr>
              <a:t>, </a:t>
            </a:r>
            <a:r>
              <a:rPr lang="it-IT" sz="1600" b="1" dirty="0" err="1">
                <a:latin typeface="Courier New"/>
                <a:cs typeface="Courier New"/>
              </a:rPr>
              <a:t>which</a:t>
            </a:r>
            <a:r>
              <a:rPr lang="it-IT" sz="1600" b="1" dirty="0">
                <a:latin typeface="Courier New"/>
                <a:cs typeface="Courier New"/>
              </a:rPr>
              <a:t> </a:t>
            </a:r>
            <a:r>
              <a:rPr lang="it-IT" sz="1600" b="1" dirty="0" err="1">
                <a:latin typeface="Courier New"/>
                <a:cs typeface="Courier New"/>
              </a:rPr>
              <a:t>have</a:t>
            </a:r>
            <a:r>
              <a:rPr lang="it-IT" sz="1600" b="1" dirty="0">
                <a:latin typeface="Courier New"/>
                <a:cs typeface="Courier New"/>
              </a:rPr>
              <a:t> </a:t>
            </a:r>
            <a:r>
              <a:rPr lang="it-IT" sz="1600" b="1" dirty="0" err="1">
                <a:latin typeface="Courier New"/>
                <a:cs typeface="Courier New"/>
              </a:rPr>
              <a:t>had</a:t>
            </a:r>
            <a:r>
              <a:rPr lang="it-IT" sz="1600" b="1" dirty="0">
                <a:latin typeface="Courier New"/>
                <a:cs typeface="Courier New"/>
              </a:rPr>
              <a:t> </a:t>
            </a:r>
            <a:r>
              <a:rPr lang="it-IT" sz="1600" b="1" dirty="0" err="1">
                <a:latin typeface="Courier New"/>
                <a:cs typeface="Courier New"/>
              </a:rPr>
              <a:t>little</a:t>
            </a:r>
            <a:r>
              <a:rPr lang="it-IT" sz="1600" b="1" dirty="0">
                <a:latin typeface="Courier New"/>
                <a:cs typeface="Courier New"/>
              </a:rPr>
              <a:t> success </a:t>
            </a:r>
            <a:r>
              <a:rPr lang="it-IT" sz="1600" b="1" dirty="0" err="1">
                <a:latin typeface="Courier New"/>
                <a:cs typeface="Courier New"/>
              </a:rPr>
              <a:t>except</a:t>
            </a:r>
            <a:r>
              <a:rPr lang="it-IT" sz="1600" b="1" dirty="0">
                <a:latin typeface="Courier New"/>
                <a:cs typeface="Courier New"/>
              </a:rPr>
              <a:t> in some </a:t>
            </a:r>
            <a:r>
              <a:rPr lang="it-IT" sz="1600" b="1" dirty="0" err="1">
                <a:latin typeface="Courier New"/>
                <a:cs typeface="Courier New"/>
              </a:rPr>
              <a:t>areas</a:t>
            </a:r>
            <a:r>
              <a:rPr lang="it-IT" sz="1600" b="1" dirty="0" smtClean="0">
                <a:latin typeface="Courier New"/>
                <a:cs typeface="Courier New"/>
              </a:rPr>
              <a:t>.</a:t>
            </a:r>
          </a:p>
          <a:p>
            <a:pPr algn="just"/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Today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, the area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looks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like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a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grassland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characterized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by the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dominance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of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ruderal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species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(</a:t>
            </a:r>
            <a:r>
              <a:rPr lang="it-IT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Agropyron</a:t>
            </a:r>
            <a:r>
              <a:rPr lang="it-IT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repens</a:t>
            </a:r>
            <a:r>
              <a:rPr lang="it-IT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and </a:t>
            </a:r>
            <a:r>
              <a:rPr lang="it-IT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Hordeum</a:t>
            </a:r>
            <a:r>
              <a:rPr lang="it-IT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murinum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)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growing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on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soils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with law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structure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,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poorly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drained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and 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with a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variable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water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content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depending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on the season,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subject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to intense grazing and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only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marginally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used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by the </a:t>
            </a:r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population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8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56" y="5904906"/>
            <a:ext cx="6939288" cy="553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556" y="6057306"/>
            <a:ext cx="6939288" cy="553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50895" y="66586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956" y="6209706"/>
            <a:ext cx="6939288" cy="553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0" y="117154"/>
            <a:ext cx="9144000" cy="6494059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 algn="just">
              <a:defRPr/>
            </a:pP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Objective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of New Life:</a:t>
            </a:r>
            <a:endParaRPr lang="it-IT" sz="2400" b="1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algn="just">
              <a:defRPr/>
            </a:pPr>
            <a:r>
              <a:rPr lang="it-IT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experimental</a:t>
            </a:r>
            <a:r>
              <a:rPr lang="it-IT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development</a:t>
            </a:r>
            <a:r>
              <a:rPr 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of an innovative </a:t>
            </a:r>
            <a:r>
              <a:rPr lang="it-IT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technology</a:t>
            </a:r>
            <a:r>
              <a:rPr 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of </a:t>
            </a:r>
            <a:r>
              <a:rPr lang="it-IT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chemical</a:t>
            </a:r>
            <a:r>
              <a:rPr lang="it-IT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–</a:t>
            </a:r>
            <a:r>
              <a:rPr lang="it-IT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mechanical</a:t>
            </a:r>
            <a:r>
              <a:rPr lang="it-IT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treatment for </a:t>
            </a:r>
            <a:r>
              <a:rPr lang="it-IT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recovering</a:t>
            </a:r>
            <a:r>
              <a:rPr lang="it-IT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degraded</a:t>
            </a:r>
            <a:r>
              <a:rPr lang="it-IT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soils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. </a:t>
            </a:r>
          </a:p>
          <a:p>
            <a:pPr algn="just">
              <a:defRPr/>
            </a:pP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The </a:t>
            </a:r>
            <a:r>
              <a:rPr lang="it-IT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reconstituted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soil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has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:</a:t>
            </a:r>
          </a:p>
          <a:p>
            <a:pPr algn="just">
              <a:defRPr/>
            </a:pPr>
            <a:endParaRPr lang="it-IT" sz="1000" b="1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marL="177800" indent="-177800" algn="just">
              <a:buFont typeface="Arial"/>
              <a:buChar char="•"/>
              <a:defRPr/>
            </a:pP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Improvement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of the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structure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and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increased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structural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stability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marL="177800" indent="-177800" algn="just">
              <a:buFont typeface="Arial"/>
              <a:buChar char="•"/>
              <a:defRPr/>
            </a:pP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Increase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and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stabilization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of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organic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matter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marL="177800" indent="-177800" algn="just">
              <a:buFont typeface="Arial"/>
              <a:buChar char="•"/>
              <a:defRPr/>
            </a:pP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Reduction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of </a:t>
            </a:r>
            <a:r>
              <a:rPr lang="it-IT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soil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compaction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marL="177800" indent="-177800" algn="just">
              <a:buFont typeface="Arial"/>
              <a:buChar char="•"/>
              <a:defRPr/>
            </a:pPr>
            <a:r>
              <a:rPr lang="it-IT" sz="20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Increased</a:t>
            </a:r>
            <a:r>
              <a:rPr lang="it-IT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water </a:t>
            </a:r>
            <a:r>
              <a:rPr lang="it-IT" sz="20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retention</a:t>
            </a:r>
            <a:r>
              <a:rPr lang="it-IT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capacity</a:t>
            </a:r>
            <a:endParaRPr lang="it-IT" sz="2000" b="1" i="1" u="sng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marL="177800" indent="-177800" algn="just">
              <a:buFont typeface="Arial"/>
              <a:buChar char="•"/>
              <a:defRPr/>
            </a:pP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Improvement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of the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heat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capacity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marL="177800" indent="-177800" algn="just">
              <a:buFont typeface="Arial"/>
              <a:buChar char="•"/>
              <a:defRPr/>
            </a:pP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Increased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cation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exchange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capacity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marL="177800" indent="-177800" algn="just">
              <a:buFont typeface="Arial"/>
              <a:buChar char="•"/>
              <a:defRPr/>
            </a:pP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Enhancing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the buffer</a:t>
            </a:r>
          </a:p>
          <a:p>
            <a:pPr marL="177800" indent="-177800" algn="just">
              <a:buFont typeface="Arial"/>
              <a:buChar char="•"/>
              <a:defRPr/>
            </a:pP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Increase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 in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fertility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marL="177800" indent="-177800" algn="just">
              <a:buFont typeface="Arial"/>
              <a:buChar char="•"/>
              <a:defRPr/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Enhancement of </a:t>
            </a:r>
            <a:r>
              <a:rPr lang="it-IT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biodiversity</a:t>
            </a:r>
            <a:endParaRPr lang="it-IT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lang="it-IT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  <a:p>
            <a:pPr algn="just">
              <a:defRPr/>
            </a:pPr>
            <a:r>
              <a:rPr lang="it-IT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ea typeface="Verdana" pitchFamily="34" charset="0"/>
                <a:cs typeface="Courier New"/>
              </a:rPr>
              <a:t>Technology:</a:t>
            </a:r>
            <a:r>
              <a:rPr lang="it-IT" sz="2000" b="1" u="sng" dirty="0" err="1">
                <a:latin typeface="Courier New"/>
                <a:cs typeface="Courier New"/>
              </a:rPr>
              <a:t>innovative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reconstitution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method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that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improves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degraded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soils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through</a:t>
            </a:r>
            <a:r>
              <a:rPr lang="it-IT" sz="2000" b="1" u="sng" dirty="0">
                <a:latin typeface="Courier New"/>
                <a:cs typeface="Courier New"/>
              </a:rPr>
              <a:t> a </a:t>
            </a:r>
            <a:r>
              <a:rPr lang="it-IT" sz="2000" b="1" u="sng" dirty="0" err="1">
                <a:latin typeface="Courier New"/>
                <a:cs typeface="Courier New"/>
              </a:rPr>
              <a:t>controlled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incorporation</a:t>
            </a:r>
            <a:r>
              <a:rPr lang="it-IT" sz="2000" b="1" u="sng" dirty="0">
                <a:latin typeface="Courier New"/>
                <a:cs typeface="Courier New"/>
              </a:rPr>
              <a:t> of </a:t>
            </a:r>
            <a:r>
              <a:rPr lang="it-IT" sz="2000" b="1" u="sng" dirty="0" err="1">
                <a:latin typeface="Courier New"/>
                <a:cs typeface="Courier New"/>
              </a:rPr>
              <a:t>organic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matter</a:t>
            </a:r>
            <a:r>
              <a:rPr lang="it-IT" sz="2000" b="1" u="sng" dirty="0">
                <a:latin typeface="Courier New"/>
                <a:cs typeface="Courier New"/>
              </a:rPr>
              <a:t> by </a:t>
            </a:r>
            <a:r>
              <a:rPr lang="it-IT" sz="2000" b="1" u="sng" dirty="0" err="1">
                <a:latin typeface="Courier New"/>
                <a:cs typeface="Courier New"/>
              </a:rPr>
              <a:t>means</a:t>
            </a:r>
            <a:r>
              <a:rPr lang="it-IT" sz="2000" b="1" u="sng" dirty="0">
                <a:latin typeface="Courier New"/>
                <a:cs typeface="Courier New"/>
              </a:rPr>
              <a:t> of </a:t>
            </a:r>
            <a:r>
              <a:rPr lang="it-IT" sz="2000" b="1" u="sng" dirty="0" err="1">
                <a:latin typeface="Courier New"/>
                <a:cs typeface="Courier New"/>
              </a:rPr>
              <a:t>mechanical</a:t>
            </a:r>
            <a:r>
              <a:rPr lang="it-IT" sz="2000" b="1" u="sng" dirty="0">
                <a:latin typeface="Courier New"/>
                <a:cs typeface="Courier New"/>
              </a:rPr>
              <a:t> and </a:t>
            </a:r>
            <a:r>
              <a:rPr lang="it-IT" sz="2000" b="1" u="sng" dirty="0" err="1">
                <a:latin typeface="Courier New"/>
                <a:cs typeface="Courier New"/>
              </a:rPr>
              <a:t>chemical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processes</a:t>
            </a:r>
            <a:r>
              <a:rPr lang="it-IT" sz="2000" b="1" u="sng" dirty="0">
                <a:latin typeface="Courier New"/>
                <a:cs typeface="Courier New"/>
              </a:rPr>
              <a:t> </a:t>
            </a:r>
            <a:r>
              <a:rPr lang="it-IT" sz="2000" b="1" u="sng" dirty="0" err="1">
                <a:latin typeface="Courier New"/>
                <a:cs typeface="Courier New"/>
              </a:rPr>
              <a:t>that</a:t>
            </a:r>
            <a:r>
              <a:rPr lang="it-IT" sz="2000" b="1" u="sng" dirty="0">
                <a:latin typeface="Courier New"/>
                <a:cs typeface="Courier New"/>
              </a:rPr>
              <a:t> originate </a:t>
            </a:r>
            <a:r>
              <a:rPr lang="it-IT" sz="2000" b="1" u="sng" dirty="0" err="1">
                <a:latin typeface="Courier New"/>
                <a:cs typeface="Courier New"/>
              </a:rPr>
              <a:t>neoaggregates</a:t>
            </a:r>
            <a:r>
              <a:rPr lang="it-IT" sz="2000" b="1" u="sng" dirty="0">
                <a:latin typeface="Courier New"/>
                <a:cs typeface="Courier New"/>
              </a:rPr>
              <a:t> of </a:t>
            </a:r>
            <a:r>
              <a:rPr lang="it-IT" sz="2000" b="1" u="sng" dirty="0" err="1" smtClean="0">
                <a:latin typeface="Courier New"/>
                <a:cs typeface="Courier New"/>
              </a:rPr>
              <a:t>soil</a:t>
            </a:r>
            <a:r>
              <a:rPr lang="it-IT" sz="2000" b="1" dirty="0" smtClean="0">
                <a:latin typeface="Courier New"/>
                <a:cs typeface="Courier New"/>
              </a:rPr>
              <a:t>. 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ea typeface="Verdana" pitchFamily="34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527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56" y="5904906"/>
            <a:ext cx="6939288" cy="553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556" y="6057306"/>
            <a:ext cx="6939288" cy="553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50895" y="66586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956" y="6209706"/>
            <a:ext cx="6939288" cy="553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" y="89623"/>
            <a:ext cx="4216400" cy="652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Experimental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and work </a:t>
            </a:r>
            <a:r>
              <a:rPr lang="it-IT" sz="2400" b="1" dirty="0" err="1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phases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of New Life:</a:t>
            </a:r>
          </a:p>
          <a:p>
            <a:pPr algn="just"/>
            <a:endParaRPr lang="it-IT" sz="1000" b="1" dirty="0">
              <a:solidFill>
                <a:schemeClr val="bg2">
                  <a:lumMod val="10000"/>
                </a:schemeClr>
              </a:solidFill>
              <a:latin typeface="Courier New"/>
              <a:cs typeface="Courier New"/>
            </a:endParaRPr>
          </a:p>
          <a:p>
            <a:pPr marL="177800" indent="-177800" algn="just">
              <a:buFont typeface="Arial"/>
              <a:buChar char="•"/>
            </a:pPr>
            <a:r>
              <a:rPr lang="it-IT" b="1" dirty="0" err="1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Chemical-physical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b="1" dirty="0" err="1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characterization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of </a:t>
            </a:r>
            <a:r>
              <a:rPr lang="it-IT" b="1" dirty="0" err="1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soil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site 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and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identification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of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homogeneous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areas</a:t>
            </a:r>
            <a:endParaRPr lang="it-IT" b="1" dirty="0">
              <a:solidFill>
                <a:schemeClr val="bg2">
                  <a:lumMod val="10000"/>
                </a:schemeClr>
              </a:solidFill>
              <a:latin typeface="Courier New"/>
              <a:cs typeface="Courier New"/>
            </a:endParaRPr>
          </a:p>
          <a:p>
            <a:pPr marL="177800" indent="-177800" algn="just">
              <a:buFont typeface="Arial"/>
              <a:buChar char="•"/>
            </a:pP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Investigation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and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characterization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of the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matrices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to be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mixed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with the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soil</a:t>
            </a:r>
            <a:endParaRPr lang="it-IT" b="1" dirty="0">
              <a:solidFill>
                <a:schemeClr val="bg2">
                  <a:lumMod val="10000"/>
                </a:schemeClr>
              </a:solidFill>
              <a:latin typeface="Courier New"/>
              <a:cs typeface="Courier New"/>
            </a:endParaRPr>
          </a:p>
          <a:p>
            <a:pPr marL="177800" indent="-177800" algn="just">
              <a:buFont typeface="Arial"/>
              <a:buChar char="•"/>
            </a:pP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Application of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technology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by </a:t>
            </a:r>
            <a:r>
              <a:rPr lang="it-IT" b="1" dirty="0" err="1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experimental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plots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using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the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different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soils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site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together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with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different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types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of </a:t>
            </a:r>
            <a:r>
              <a:rPr lang="it-IT" b="1" dirty="0" err="1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matrices</a:t>
            </a:r>
            <a:endParaRPr lang="it-IT" b="1" dirty="0">
              <a:solidFill>
                <a:schemeClr val="bg2">
                  <a:lumMod val="10000"/>
                </a:schemeClr>
              </a:solidFill>
              <a:latin typeface="Courier New"/>
              <a:cs typeface="Courier New"/>
            </a:endParaRPr>
          </a:p>
          <a:p>
            <a:pPr marL="177800" indent="-177800" algn="just">
              <a:buFont typeface="Arial"/>
              <a:buChar char="•"/>
            </a:pP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Restoration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of the </a:t>
            </a:r>
            <a:r>
              <a:rPr lang="it-IT" b="1" dirty="0" err="1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degraded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area by </a:t>
            </a:r>
            <a:r>
              <a:rPr lang="it-IT" b="1" dirty="0" err="1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removing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the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surface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layer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of the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soil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and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repositioning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of the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reconstituted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soil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,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planting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of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herbs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and native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tree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to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recover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it-IT" b="1" dirty="0" err="1" smtClean="0">
                <a:solidFill>
                  <a:schemeClr val="bg2">
                    <a:lumMod val="10000"/>
                  </a:schemeClr>
                </a:solidFill>
                <a:latin typeface="Courier New"/>
                <a:cs typeface="Courier New"/>
              </a:rPr>
              <a:t>biodiversity</a:t>
            </a:r>
            <a:endParaRPr lang="it-IT" b="1" dirty="0" smtClean="0">
              <a:solidFill>
                <a:schemeClr val="bg2">
                  <a:lumMod val="10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4055" b="4231"/>
          <a:stretch/>
        </p:blipFill>
        <p:spPr>
          <a:xfrm>
            <a:off x="4381515" y="1798195"/>
            <a:ext cx="4652975" cy="30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586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0" y="1785589"/>
            <a:ext cx="9143999" cy="3467208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800" b="1" dirty="0" err="1">
                <a:latin typeface="Courier New"/>
                <a:cs typeface="Courier New"/>
              </a:rPr>
              <a:t>This</a:t>
            </a:r>
            <a:r>
              <a:rPr lang="it-IT" sz="2800" b="1" dirty="0">
                <a:latin typeface="Courier New"/>
                <a:cs typeface="Courier New"/>
              </a:rPr>
              <a:t> work </a:t>
            </a:r>
            <a:r>
              <a:rPr lang="it-IT" sz="2800" b="1" dirty="0" err="1">
                <a:latin typeface="Courier New"/>
                <a:cs typeface="Courier New"/>
              </a:rPr>
              <a:t>is</a:t>
            </a:r>
            <a:r>
              <a:rPr lang="it-IT" sz="2800" b="1" dirty="0">
                <a:latin typeface="Courier New"/>
                <a:cs typeface="Courier New"/>
              </a:rPr>
              <a:t> </a:t>
            </a:r>
            <a:r>
              <a:rPr lang="it-IT" sz="2800" b="1" dirty="0" smtClean="0">
                <a:latin typeface="Courier New"/>
                <a:cs typeface="Courier New"/>
              </a:rPr>
              <a:t>the first </a:t>
            </a:r>
            <a:r>
              <a:rPr lang="it-IT" sz="2800" b="1" dirty="0" err="1" smtClean="0">
                <a:latin typeface="Courier New"/>
                <a:cs typeface="Courier New"/>
              </a:rPr>
              <a:t>phase</a:t>
            </a:r>
            <a:r>
              <a:rPr lang="it-IT" sz="2800" b="1" dirty="0" smtClean="0">
                <a:latin typeface="Courier New"/>
                <a:cs typeface="Courier New"/>
              </a:rPr>
              <a:t> of New Life </a:t>
            </a:r>
            <a:r>
              <a:rPr lang="it-IT" sz="2800" b="1" dirty="0" err="1">
                <a:latin typeface="Courier New"/>
                <a:cs typeface="Courier New"/>
              </a:rPr>
              <a:t>consisting</a:t>
            </a:r>
            <a:r>
              <a:rPr lang="it-IT" sz="2800" b="1" dirty="0">
                <a:latin typeface="Courier New"/>
                <a:cs typeface="Courier New"/>
              </a:rPr>
              <a:t> in </a:t>
            </a:r>
            <a:r>
              <a:rPr lang="it-IT" sz="2800" b="1" dirty="0" err="1" smtClean="0">
                <a:latin typeface="Courier New"/>
                <a:cs typeface="Courier New"/>
              </a:rPr>
              <a:t>analizyng</a:t>
            </a:r>
            <a:r>
              <a:rPr lang="it-IT" sz="2800" b="1" dirty="0" smtClean="0">
                <a:latin typeface="Courier New"/>
                <a:cs typeface="Courier New"/>
              </a:rPr>
              <a:t> the </a:t>
            </a:r>
            <a:r>
              <a:rPr lang="it-IT" sz="2800" b="1" dirty="0" err="1" smtClean="0">
                <a:latin typeface="Courier New"/>
                <a:cs typeface="Courier New"/>
              </a:rPr>
              <a:t>landfill</a:t>
            </a:r>
            <a:r>
              <a:rPr lang="it-IT" sz="2800" b="1" dirty="0" smtClean="0">
                <a:latin typeface="Courier New"/>
                <a:cs typeface="Courier New"/>
              </a:rPr>
              <a:t> </a:t>
            </a:r>
            <a:r>
              <a:rPr lang="it-IT" sz="2800" b="1" dirty="0" err="1" smtClean="0">
                <a:latin typeface="Courier New"/>
                <a:cs typeface="Courier New"/>
              </a:rPr>
              <a:t>soil</a:t>
            </a:r>
            <a:r>
              <a:rPr lang="it-IT" sz="2800" b="1" dirty="0" smtClean="0">
                <a:latin typeface="Courier New"/>
                <a:cs typeface="Courier New"/>
              </a:rPr>
              <a:t> to </a:t>
            </a:r>
            <a:r>
              <a:rPr lang="it-IT" sz="2800" b="1" dirty="0" err="1" smtClean="0">
                <a:latin typeface="Courier New"/>
                <a:cs typeface="Courier New"/>
              </a:rPr>
              <a:t>describe</a:t>
            </a:r>
            <a:r>
              <a:rPr lang="it-IT" sz="2800" b="1" dirty="0" smtClean="0">
                <a:latin typeface="Courier New"/>
                <a:cs typeface="Courier New"/>
              </a:rPr>
              <a:t> the </a:t>
            </a:r>
            <a:r>
              <a:rPr lang="it-IT" sz="2800" b="1" dirty="0" err="1" smtClean="0">
                <a:latin typeface="Courier New"/>
                <a:cs typeface="Courier New"/>
              </a:rPr>
              <a:t>different</a:t>
            </a:r>
            <a:r>
              <a:rPr lang="it-IT" sz="2800" b="1" dirty="0" smtClean="0">
                <a:latin typeface="Courier New"/>
                <a:cs typeface="Courier New"/>
              </a:rPr>
              <a:t> </a:t>
            </a:r>
            <a:r>
              <a:rPr lang="it-IT" sz="2800" b="1" dirty="0" err="1" smtClean="0">
                <a:latin typeface="Courier New"/>
                <a:cs typeface="Courier New"/>
              </a:rPr>
              <a:t>type</a:t>
            </a:r>
            <a:r>
              <a:rPr lang="it-IT" sz="2800" b="1" dirty="0" smtClean="0">
                <a:latin typeface="Courier New"/>
                <a:cs typeface="Courier New"/>
              </a:rPr>
              <a:t> of </a:t>
            </a:r>
            <a:r>
              <a:rPr lang="it-IT" sz="2800" b="1" dirty="0" err="1" smtClean="0">
                <a:latin typeface="Courier New"/>
                <a:cs typeface="Courier New"/>
              </a:rPr>
              <a:t>soil</a:t>
            </a:r>
            <a:r>
              <a:rPr lang="it-IT" sz="2800" b="1" dirty="0" smtClean="0">
                <a:latin typeface="Courier New"/>
                <a:cs typeface="Courier New"/>
              </a:rPr>
              <a:t> </a:t>
            </a:r>
            <a:r>
              <a:rPr lang="it-IT" sz="2800" b="1" dirty="0" err="1" smtClean="0">
                <a:latin typeface="Courier New"/>
                <a:cs typeface="Courier New"/>
              </a:rPr>
              <a:t>used</a:t>
            </a:r>
            <a:r>
              <a:rPr lang="it-IT" sz="2800" b="1" dirty="0" smtClean="0">
                <a:latin typeface="Courier New"/>
                <a:cs typeface="Courier New"/>
              </a:rPr>
              <a:t> to cover the </a:t>
            </a:r>
            <a:r>
              <a:rPr lang="it-IT" sz="2800" b="1" dirty="0" err="1" smtClean="0">
                <a:latin typeface="Courier New"/>
                <a:cs typeface="Courier New"/>
              </a:rPr>
              <a:t>waste</a:t>
            </a:r>
            <a:r>
              <a:rPr lang="it-IT" sz="2800" b="1" dirty="0" smtClean="0">
                <a:latin typeface="Courier New"/>
                <a:cs typeface="Courier New"/>
              </a:rPr>
              <a:t>.</a:t>
            </a:r>
          </a:p>
          <a:p>
            <a:pPr algn="ctr"/>
            <a:r>
              <a:rPr lang="it-IT" sz="2800" b="1" dirty="0" smtClean="0">
                <a:latin typeface="Courier New"/>
                <a:cs typeface="Courier New"/>
              </a:rPr>
              <a:t>For </a:t>
            </a:r>
            <a:r>
              <a:rPr lang="it-IT" sz="2800" b="1" dirty="0" err="1" smtClean="0">
                <a:latin typeface="Courier New"/>
                <a:cs typeface="Courier New"/>
              </a:rPr>
              <a:t>this</a:t>
            </a:r>
            <a:r>
              <a:rPr lang="it-IT" sz="2800" b="1" dirty="0" smtClean="0">
                <a:latin typeface="Courier New"/>
                <a:cs typeface="Courier New"/>
              </a:rPr>
              <a:t> </a:t>
            </a:r>
            <a:r>
              <a:rPr lang="it-IT" sz="2800" b="1" dirty="0" err="1" smtClean="0">
                <a:latin typeface="Courier New"/>
                <a:cs typeface="Courier New"/>
              </a:rPr>
              <a:t>purpose</a:t>
            </a:r>
            <a:r>
              <a:rPr lang="it-IT" sz="2800" b="1" dirty="0" smtClean="0">
                <a:latin typeface="Courier New"/>
                <a:cs typeface="Courier New"/>
              </a:rPr>
              <a:t> </a:t>
            </a:r>
            <a:r>
              <a:rPr lang="it-IT" sz="2800" b="1" dirty="0" err="1" smtClean="0">
                <a:latin typeface="Courier New"/>
                <a:cs typeface="Courier New"/>
              </a:rPr>
              <a:t>we</a:t>
            </a:r>
            <a:r>
              <a:rPr lang="it-IT" sz="2800" b="1" dirty="0" smtClean="0">
                <a:latin typeface="Courier New"/>
                <a:cs typeface="Courier New"/>
              </a:rPr>
              <a:t> </a:t>
            </a:r>
            <a:r>
              <a:rPr lang="it-IT" sz="2800" b="1" dirty="0" err="1" smtClean="0">
                <a:latin typeface="Courier New"/>
                <a:cs typeface="Courier New"/>
              </a:rPr>
              <a:t>sampled</a:t>
            </a:r>
            <a:r>
              <a:rPr lang="it-IT" sz="2800" b="1" dirty="0" smtClean="0">
                <a:latin typeface="Courier New"/>
                <a:cs typeface="Courier New"/>
              </a:rPr>
              <a:t> 11 </a:t>
            </a:r>
            <a:r>
              <a:rPr lang="it-IT" sz="2800" b="1" dirty="0" err="1" smtClean="0">
                <a:latin typeface="Courier New"/>
                <a:cs typeface="Courier New"/>
              </a:rPr>
              <a:t>soils</a:t>
            </a:r>
            <a:r>
              <a:rPr lang="it-IT" sz="2800" b="1" dirty="0" smtClean="0">
                <a:latin typeface="Courier New"/>
                <a:cs typeface="Courier New"/>
              </a:rPr>
              <a:t> </a:t>
            </a:r>
            <a:r>
              <a:rPr lang="it-IT" sz="2800" b="1" dirty="0" err="1" smtClean="0">
                <a:latin typeface="Courier New"/>
                <a:cs typeface="Courier New"/>
              </a:rPr>
              <a:t>representative</a:t>
            </a:r>
            <a:r>
              <a:rPr lang="it-IT" sz="2800" b="1" dirty="0" smtClean="0">
                <a:latin typeface="Courier New"/>
                <a:cs typeface="Courier New"/>
              </a:rPr>
              <a:t> of the area and </a:t>
            </a:r>
            <a:r>
              <a:rPr lang="it-IT" sz="2800" b="1" dirty="0" err="1" smtClean="0">
                <a:latin typeface="Courier New"/>
                <a:cs typeface="Courier New"/>
              </a:rPr>
              <a:t>we</a:t>
            </a:r>
            <a:r>
              <a:rPr lang="it-IT" sz="2800" b="1" dirty="0" smtClean="0">
                <a:latin typeface="Courier New"/>
                <a:cs typeface="Courier New"/>
              </a:rPr>
              <a:t> made </a:t>
            </a:r>
            <a:r>
              <a:rPr lang="it-IT" sz="2800" b="1" dirty="0" err="1" smtClean="0">
                <a:latin typeface="Courier New"/>
                <a:cs typeface="Courier New"/>
              </a:rPr>
              <a:t>chemical</a:t>
            </a:r>
            <a:r>
              <a:rPr lang="it-IT" sz="2800" b="1" dirty="0" smtClean="0">
                <a:latin typeface="Courier New"/>
                <a:cs typeface="Courier New"/>
              </a:rPr>
              <a:t>, </a:t>
            </a:r>
            <a:r>
              <a:rPr lang="it-IT" sz="2800" b="1" dirty="0" err="1" smtClean="0">
                <a:latin typeface="Courier New"/>
                <a:cs typeface="Courier New"/>
              </a:rPr>
              <a:t>physical</a:t>
            </a:r>
            <a:r>
              <a:rPr lang="it-IT" sz="2800" b="1" dirty="0" smtClean="0">
                <a:latin typeface="Courier New"/>
                <a:cs typeface="Courier New"/>
              </a:rPr>
              <a:t> and </a:t>
            </a:r>
            <a:r>
              <a:rPr lang="it-IT" sz="2800" b="1" dirty="0" err="1" smtClean="0">
                <a:latin typeface="Courier New"/>
                <a:cs typeface="Courier New"/>
              </a:rPr>
              <a:t>floristic-vegetation</a:t>
            </a:r>
            <a:r>
              <a:rPr lang="it-IT" sz="2800" b="1" dirty="0" smtClean="0">
                <a:latin typeface="Courier New"/>
                <a:cs typeface="Courier New"/>
              </a:rPr>
              <a:t> </a:t>
            </a:r>
            <a:r>
              <a:rPr lang="it-IT" sz="2800" b="1" dirty="0" err="1" smtClean="0">
                <a:latin typeface="Courier New"/>
                <a:cs typeface="Courier New"/>
              </a:rPr>
              <a:t>analysis</a:t>
            </a:r>
            <a:r>
              <a:rPr lang="it-IT" sz="2800" b="1" dirty="0" smtClean="0">
                <a:latin typeface="Courier New"/>
                <a:cs typeface="Courier New"/>
              </a:rPr>
              <a:t> of </a:t>
            </a:r>
            <a:r>
              <a:rPr lang="it-IT" sz="2800" b="1" dirty="0" err="1" smtClean="0">
                <a:latin typeface="Courier New"/>
                <a:cs typeface="Courier New"/>
              </a:rPr>
              <a:t>them</a:t>
            </a:r>
            <a:r>
              <a:rPr lang="it-IT" sz="2800" b="1" dirty="0" smtClean="0">
                <a:latin typeface="Courier New"/>
                <a:cs typeface="Courier Ne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4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04800" y="686832"/>
            <a:ext cx="859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err="1" smtClean="0">
                <a:latin typeface="Courier New"/>
                <a:cs typeface="Courier New"/>
              </a:rPr>
              <a:t>Results</a:t>
            </a:r>
            <a:r>
              <a:rPr lang="it-IT" sz="2400" b="1" i="1" u="sng" dirty="0" smtClean="0">
                <a:latin typeface="Courier New"/>
                <a:cs typeface="Courier New"/>
              </a:rPr>
              <a:t> </a:t>
            </a:r>
            <a:r>
              <a:rPr lang="it-IT" sz="2400" b="1" i="1" u="sng" dirty="0">
                <a:latin typeface="Courier New"/>
                <a:cs typeface="Courier New"/>
              </a:rPr>
              <a:t>of the </a:t>
            </a:r>
            <a:r>
              <a:rPr lang="it-IT" sz="2400" b="1" i="1" u="sng" dirty="0" err="1">
                <a:latin typeface="Courier New"/>
                <a:cs typeface="Courier New"/>
              </a:rPr>
              <a:t>main</a:t>
            </a:r>
            <a:r>
              <a:rPr lang="it-IT" sz="2400" b="1" i="1" u="sng" dirty="0">
                <a:latin typeface="Courier New"/>
                <a:cs typeface="Courier New"/>
              </a:rPr>
              <a:t>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chemical</a:t>
            </a:r>
            <a:r>
              <a:rPr lang="it-IT" sz="2400" b="1" i="1" u="sng" dirty="0" smtClean="0">
                <a:latin typeface="Courier New"/>
                <a:cs typeface="Courier New"/>
              </a:rPr>
              <a:t> </a:t>
            </a:r>
            <a:r>
              <a:rPr lang="it-IT" sz="2400" b="1" i="1" u="sng" dirty="0" err="1" smtClean="0">
                <a:latin typeface="Courier New"/>
                <a:cs typeface="Courier New"/>
              </a:rPr>
              <a:t>analysis</a:t>
            </a:r>
            <a:r>
              <a:rPr lang="it-IT" sz="2400" b="1" i="1" u="sng" dirty="0" smtClean="0">
                <a:latin typeface="Courier New"/>
                <a:cs typeface="Courier New"/>
              </a:rPr>
              <a:t> </a:t>
            </a:r>
            <a:r>
              <a:rPr lang="it-IT" sz="2400" b="1" i="1" u="sng" dirty="0" err="1">
                <a:latin typeface="Courier New"/>
                <a:cs typeface="Courier New"/>
              </a:rPr>
              <a:t>performed</a:t>
            </a:r>
            <a:endParaRPr lang="it-IT" sz="2400" b="1" i="1" u="sng" dirty="0">
              <a:latin typeface="Courier New"/>
              <a:cs typeface="Courier New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31834"/>
              </p:ext>
            </p:extLst>
          </p:nvPr>
        </p:nvGraphicFramePr>
        <p:xfrm>
          <a:off x="163514" y="2171700"/>
          <a:ext cx="8828085" cy="2929602"/>
        </p:xfrm>
        <a:graphic>
          <a:graphicData uri="http://schemas.openxmlformats.org/drawingml/2006/table">
            <a:tbl>
              <a:tblPr/>
              <a:tblGrid>
                <a:gridCol w="751326"/>
                <a:gridCol w="571060"/>
                <a:gridCol w="571500"/>
                <a:gridCol w="571500"/>
                <a:gridCol w="558800"/>
                <a:gridCol w="571500"/>
                <a:gridCol w="533400"/>
                <a:gridCol w="619296"/>
                <a:gridCol w="465823"/>
                <a:gridCol w="518415"/>
                <a:gridCol w="563494"/>
                <a:gridCol w="758840"/>
                <a:gridCol w="743814"/>
                <a:gridCol w="555982"/>
                <a:gridCol w="473335"/>
              </a:tblGrid>
              <a:tr h="1864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sample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clay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silt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tot 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O.C.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tot 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C/N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HA+FA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CaCO</a:t>
                      </a:r>
                      <a:r>
                        <a:rPr lang="it-IT" sz="12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salinity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ISR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depth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g/kg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g/kg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g/kg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g/kg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µs/cm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meq/100ml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76,90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34,27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65,13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20,92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102,21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19,08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27,29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40,68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22,90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22,57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128,73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43,78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32,22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99,45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3,72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71,45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75,68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mean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3,98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9,15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13,78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24,55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77,04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stdev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8,43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27,91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2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50895" y="6671348"/>
            <a:ext cx="8182388" cy="173999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1000" dirty="0">
                <a:latin typeface="Courier New"/>
                <a:cs typeface="Courier New"/>
              </a:rPr>
              <a:t>LE GEOSCIENZE PER LA SOCIETÀ, IX Forum Italiano di Scienze della Terra, Pisa 16-18 settembre 2013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4290780"/>
            <a:ext cx="9144000" cy="1866770"/>
          </a:xfrm>
          <a:prstGeom prst="rect">
            <a:avLst/>
          </a:prstGeom>
          <a:noFill/>
        </p:spPr>
        <p:txBody>
          <a:bodyPr wrap="square" lIns="19916" tIns="9958" rIns="19916" bIns="9958" rtlCol="0">
            <a:spAutoFit/>
          </a:bodyPr>
          <a:lstStyle/>
          <a:p>
            <a:pPr algn="ctr"/>
            <a:r>
              <a:rPr lang="it-IT" sz="2000" b="1" dirty="0">
                <a:latin typeface="Courier New"/>
                <a:cs typeface="Courier New"/>
              </a:rPr>
              <a:t>The </a:t>
            </a:r>
            <a:r>
              <a:rPr lang="it-IT" sz="2000" b="1" dirty="0" err="1">
                <a:latin typeface="Courier New"/>
                <a:cs typeface="Courier New"/>
              </a:rPr>
              <a:t>vegetation</a:t>
            </a:r>
            <a:r>
              <a:rPr lang="it-IT" sz="2000" b="1" dirty="0">
                <a:latin typeface="Courier New"/>
                <a:cs typeface="Courier New"/>
              </a:rPr>
              <a:t> of the area </a:t>
            </a:r>
            <a:r>
              <a:rPr lang="it-IT" sz="2000" b="1" dirty="0" err="1">
                <a:latin typeface="Courier New"/>
                <a:cs typeface="Courier New"/>
              </a:rPr>
              <a:t>is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predominantly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represented</a:t>
            </a:r>
            <a:r>
              <a:rPr lang="it-IT" sz="2000" b="1" dirty="0">
                <a:latin typeface="Courier New"/>
                <a:cs typeface="Courier New"/>
              </a:rPr>
              <a:t> by </a:t>
            </a:r>
            <a:r>
              <a:rPr lang="it-IT" sz="2000" b="1" dirty="0" err="1">
                <a:latin typeface="Courier New"/>
                <a:cs typeface="Courier New"/>
              </a:rPr>
              <a:t>Therophytes</a:t>
            </a:r>
            <a:r>
              <a:rPr lang="it-IT" sz="2000" b="1" dirty="0">
                <a:latin typeface="Courier New"/>
                <a:cs typeface="Courier New"/>
              </a:rPr>
              <a:t> (44%)(</a:t>
            </a:r>
            <a:r>
              <a:rPr lang="it-IT" sz="2000" b="1" dirty="0" err="1">
                <a:latin typeface="Courier New"/>
                <a:cs typeface="Courier New"/>
              </a:rPr>
              <a:t>ephemeral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annual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species</a:t>
            </a:r>
            <a:r>
              <a:rPr lang="it-IT" sz="2000" b="1" dirty="0">
                <a:latin typeface="Courier New"/>
                <a:cs typeface="Courier New"/>
              </a:rPr>
              <a:t>) </a:t>
            </a:r>
            <a:r>
              <a:rPr lang="it-IT" sz="2000" b="1" dirty="0" err="1">
                <a:latin typeface="Courier New"/>
                <a:cs typeface="Courier New"/>
              </a:rPr>
              <a:t>that</a:t>
            </a:r>
            <a:r>
              <a:rPr lang="it-IT" sz="2000" b="1" dirty="0">
                <a:latin typeface="Courier New"/>
                <a:cs typeface="Courier New"/>
              </a:rPr>
              <a:t> complete </a:t>
            </a:r>
            <a:r>
              <a:rPr lang="it-IT" sz="2000" b="1" dirty="0" err="1">
                <a:latin typeface="Courier New"/>
                <a:cs typeface="Courier New"/>
              </a:rPr>
              <a:t>their</a:t>
            </a:r>
            <a:r>
              <a:rPr lang="it-IT" sz="2000" b="1" dirty="0">
                <a:latin typeface="Courier New"/>
                <a:cs typeface="Courier New"/>
              </a:rPr>
              <a:t> life </a:t>
            </a:r>
            <a:r>
              <a:rPr lang="it-IT" sz="2000" b="1" dirty="0" err="1">
                <a:latin typeface="Courier New"/>
                <a:cs typeface="Courier New"/>
              </a:rPr>
              <a:t>cycle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before</a:t>
            </a:r>
            <a:r>
              <a:rPr lang="it-IT" sz="2000" b="1" dirty="0">
                <a:latin typeface="Courier New"/>
                <a:cs typeface="Courier New"/>
              </a:rPr>
              <a:t> the </a:t>
            </a:r>
            <a:r>
              <a:rPr lang="it-IT" sz="2000" b="1" dirty="0" err="1">
                <a:latin typeface="Courier New"/>
                <a:cs typeface="Courier New"/>
              </a:rPr>
              <a:t>adverse</a:t>
            </a:r>
            <a:r>
              <a:rPr lang="it-IT" sz="2000" b="1" dirty="0">
                <a:latin typeface="Courier New"/>
                <a:cs typeface="Courier New"/>
              </a:rPr>
              <a:t> season (dry </a:t>
            </a:r>
            <a:r>
              <a:rPr lang="it-IT" sz="2000" b="1" dirty="0" err="1">
                <a:latin typeface="Courier New"/>
                <a:cs typeface="Courier New"/>
              </a:rPr>
              <a:t>summer</a:t>
            </a:r>
            <a:r>
              <a:rPr lang="it-IT" sz="2000" b="1" dirty="0">
                <a:latin typeface="Courier New"/>
                <a:cs typeface="Courier New"/>
              </a:rPr>
              <a:t>). </a:t>
            </a:r>
            <a:r>
              <a:rPr lang="it-IT" sz="2000" b="1" dirty="0" err="1">
                <a:latin typeface="Courier New"/>
                <a:cs typeface="Courier New"/>
              </a:rPr>
              <a:t>This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vegetation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belonge</a:t>
            </a:r>
            <a:r>
              <a:rPr lang="it-IT" sz="2000" b="1" dirty="0">
                <a:latin typeface="Courier New"/>
                <a:cs typeface="Courier New"/>
              </a:rPr>
              <a:t> to the </a:t>
            </a:r>
            <a:r>
              <a:rPr lang="it-IT" sz="2000" b="1" dirty="0" err="1">
                <a:latin typeface="Courier New"/>
                <a:cs typeface="Courier New"/>
              </a:rPr>
              <a:t>phytosociological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class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i="1" dirty="0" err="1">
                <a:latin typeface="Courier New"/>
                <a:cs typeface="Courier New"/>
              </a:rPr>
              <a:t>Stellarietea</a:t>
            </a:r>
            <a:r>
              <a:rPr lang="it-IT" sz="2000" b="1" i="1" dirty="0">
                <a:latin typeface="Courier New"/>
                <a:cs typeface="Courier New"/>
              </a:rPr>
              <a:t> </a:t>
            </a:r>
            <a:r>
              <a:rPr lang="it-IT" sz="2000" b="1" i="1" dirty="0" err="1">
                <a:latin typeface="Courier New"/>
                <a:cs typeface="Courier New"/>
              </a:rPr>
              <a:t>mediae</a:t>
            </a:r>
            <a:r>
              <a:rPr lang="it-IT" sz="2000" b="1" i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which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includes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nitrophilous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annual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vegetation</a:t>
            </a:r>
            <a:r>
              <a:rPr lang="it-IT" sz="2000" b="1" dirty="0">
                <a:latin typeface="Courier New"/>
                <a:cs typeface="Courier New"/>
              </a:rPr>
              <a:t> of </a:t>
            </a:r>
            <a:r>
              <a:rPr lang="it-IT" sz="2000" b="1" dirty="0" err="1">
                <a:latin typeface="Courier New"/>
                <a:cs typeface="Courier New"/>
              </a:rPr>
              <a:t>disturbed</a:t>
            </a:r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err="1">
                <a:latin typeface="Courier New"/>
                <a:cs typeface="Courier New"/>
              </a:rPr>
              <a:t>areas</a:t>
            </a:r>
            <a:r>
              <a:rPr lang="it-IT" sz="2000" b="1" dirty="0">
                <a:latin typeface="Courier New"/>
                <a:cs typeface="Courier New"/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368800" y="415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 descr="01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4" y="33236529"/>
            <a:ext cx="6047983" cy="4535985"/>
          </a:xfrm>
          <a:prstGeom prst="rect">
            <a:avLst/>
          </a:prstGeom>
        </p:spPr>
      </p:pic>
      <p:pic>
        <p:nvPicPr>
          <p:cNvPr id="7" name="Immagine 6" descr="01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4" y="33388929"/>
            <a:ext cx="6047983" cy="45359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68400" y="5372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 descr="01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64" y="33541329"/>
            <a:ext cx="6047983" cy="4535985"/>
          </a:xfrm>
          <a:prstGeom prst="rect">
            <a:avLst/>
          </a:prstGeom>
        </p:spPr>
      </p:pic>
      <p:pic>
        <p:nvPicPr>
          <p:cNvPr id="10" name="Immagine 9" descr="01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4" y="33693729"/>
            <a:ext cx="6047983" cy="4535985"/>
          </a:xfrm>
          <a:prstGeom prst="rect">
            <a:avLst/>
          </a:prstGeom>
        </p:spPr>
      </p:pic>
      <p:pic>
        <p:nvPicPr>
          <p:cNvPr id="12" name="Immagine 11" descr="01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64" y="33846129"/>
            <a:ext cx="6047983" cy="4535985"/>
          </a:xfrm>
          <a:prstGeom prst="rect">
            <a:avLst/>
          </a:prstGeom>
        </p:spPr>
      </p:pic>
      <p:pic>
        <p:nvPicPr>
          <p:cNvPr id="13" name="Immagine 12" descr="01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64" y="33998529"/>
            <a:ext cx="6047983" cy="4535985"/>
          </a:xfrm>
          <a:prstGeom prst="rect">
            <a:avLst/>
          </a:prstGeom>
        </p:spPr>
      </p:pic>
      <p:pic>
        <p:nvPicPr>
          <p:cNvPr id="14" name="Immagine 13" descr="01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64" y="34150929"/>
            <a:ext cx="6047983" cy="4535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817" y="321426"/>
            <a:ext cx="4902830" cy="36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lamaio">
  <a:themeElements>
    <a:clrScheme name="Calamaio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alamaio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lama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Calamaio.thmx</Template>
  <TotalTime>1702</TotalTime>
  <Words>2754</Words>
  <Application>Microsoft Macintosh PowerPoint</Application>
  <PresentationFormat>Presentazione su schermo (4:3)</PresentationFormat>
  <Paragraphs>796</Paragraphs>
  <Slides>28</Slides>
  <Notes>24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Calamaio</vt:lpstr>
      <vt:lpstr>Equation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Chiara Cassinari</cp:lastModifiedBy>
  <cp:revision>247</cp:revision>
  <dcterms:created xsi:type="dcterms:W3CDTF">2010-04-12T23:12:02Z</dcterms:created>
  <dcterms:modified xsi:type="dcterms:W3CDTF">2013-09-06T07:57:04Z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